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049CD-C4B2-4495-B76F-023AF8D9A9AA}" type="datetimeFigureOut">
              <a:rPr lang="el-GR" smtClean="0"/>
              <a:t>31/10/2025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ADD02-7710-4405-B622-23DEEE99D1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94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37" y="1118757"/>
            <a:ext cx="5614903" cy="3066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51465" y="4712643"/>
            <a:ext cx="8825658" cy="86142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Η ΕΝΝΟΙΑ ΤΗΣ ΥΓΕΙΑΣ ΚΑΙ ΤΗΣ ΑΡΡΩΣΤΙΑΣ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89063" y="6101395"/>
            <a:ext cx="234669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Δήμητρα Τσίγκα</a:t>
            </a:r>
          </a:p>
          <a:p>
            <a:r>
              <a:rPr lang="el-GR" sz="1600" dirty="0" smtClean="0"/>
              <a:t>ΠΕ87.01</a:t>
            </a:r>
            <a:endParaRPr lang="el-G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762796" y="283221"/>
            <a:ext cx="760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ΣΤΟΙΧΕΙΑ ΠΑΘΟΛΟΓΙΑΣ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31310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70" y="270858"/>
            <a:ext cx="995336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l-GR" dirty="0"/>
              <a:t>Θέμα 4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Η παρακέντηση του θώρακα αποτελεί διαγνωστική και θεραπευτική διαδικασία.</a:t>
            </a:r>
          </a:p>
          <a:p>
            <a:r>
              <a:rPr lang="el-GR" dirty="0"/>
              <a:t>Εξηγείστε γιατί.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315432" y="1397071"/>
            <a:ext cx="11624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Η παρακέντηση θώρακα αποτελεί διαγνωστική και θεραπευτική διαδικασία. Με ειδική</a:t>
            </a:r>
          </a:p>
          <a:p>
            <a:r>
              <a:rPr lang="el-GR" dirty="0"/>
              <a:t>σύριγγα κάνουμε αναρρόφηση του υγρού από το θώρακα για </a:t>
            </a:r>
            <a:r>
              <a:rPr lang="el-GR" b="1" dirty="0"/>
              <a:t>ανακούφιση του ασθενούς</a:t>
            </a:r>
            <a:r>
              <a:rPr lang="el-GR" dirty="0"/>
              <a:t>.</a:t>
            </a:r>
          </a:p>
          <a:p>
            <a:r>
              <a:rPr lang="el-GR" dirty="0"/>
              <a:t>Έτσι μπορεί επίσης να γίνει </a:t>
            </a:r>
            <a:r>
              <a:rPr lang="el-GR" b="1" dirty="0"/>
              <a:t>κυτταρολογική εξέταση ή καλλιέργεια του υγρού</a:t>
            </a:r>
            <a:r>
              <a:rPr lang="el-GR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432" y="3382909"/>
            <a:ext cx="11110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5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Στις διαγνωστικές δοκιμασίες για τις αναπνευστικές παθήσεις ανήκουν και οι ακτινολογικές</a:t>
            </a:r>
          </a:p>
          <a:p>
            <a:r>
              <a:rPr lang="el-GR" dirty="0"/>
              <a:t>εξετάσεις. Να αναφέρετε ονομαστικά ποιες εξετάσεις περιλαμβάνονται στην κατηγορία αυτή.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170" y="4420109"/>
            <a:ext cx="83750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Στις ακτινολογικές εξετάσεις περιλαμβάνονται:</a:t>
            </a:r>
          </a:p>
          <a:p>
            <a:r>
              <a:rPr lang="el-GR" dirty="0"/>
              <a:t>- Απλές ακτινογραφίες και τομογραφίες θώρακα (πρόσθιες, πλάγιες).</a:t>
            </a:r>
          </a:p>
          <a:p>
            <a:r>
              <a:rPr lang="el-GR" dirty="0"/>
              <a:t>- Ακτινοσκόπηση</a:t>
            </a:r>
          </a:p>
          <a:p>
            <a:r>
              <a:rPr lang="el-GR" dirty="0"/>
              <a:t>- Αξονική τομογραφία θώρακα</a:t>
            </a:r>
          </a:p>
          <a:p>
            <a:r>
              <a:rPr lang="el-GR" dirty="0"/>
              <a:t>- Μαγνητική τομογραφία θώρακα</a:t>
            </a:r>
          </a:p>
          <a:p>
            <a:r>
              <a:rPr lang="el-GR" dirty="0"/>
              <a:t>- </a:t>
            </a:r>
            <a:r>
              <a:rPr lang="el-GR" dirty="0" err="1"/>
              <a:t>Βρογχογραφία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155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925666"/>
            <a:ext cx="11089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6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Η βρογχοσκόπηση γίνεται με την εισαγωγή του βρογχοσκοπίου στο αναπνευστικό σύστημα.</a:t>
            </a:r>
          </a:p>
          <a:p>
            <a:r>
              <a:rPr lang="el-GR" dirty="0"/>
              <a:t>α) Από ποιες περιοχές διέρχεται το βρογχοσκόπιο; </a:t>
            </a:r>
          </a:p>
          <a:p>
            <a:r>
              <a:rPr lang="el-GR" dirty="0"/>
              <a:t>β) Πως προετοιμάζονται οι περιοχές αυτές για την εισαγωγή του βρογχοσκοπίου; </a:t>
            </a:r>
          </a:p>
          <a:p>
            <a:r>
              <a:rPr lang="el-GR" dirty="0"/>
              <a:t>β) Εκτός από την παρατήρηση του βρογχικού δέντρου, ποιες άλλες ιατρικές πράξεις</a:t>
            </a:r>
          </a:p>
          <a:p>
            <a:r>
              <a:rPr lang="el-GR" dirty="0"/>
              <a:t>μπορούμε να κάνουμε με το βρογχοσκόπιο;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408" y="3687016"/>
            <a:ext cx="82309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Στη βρογχοσκόπηση εισάγεται το βρογχοσκόπιο μέσα από τον φάρυγγα, λάρυγγα και τραχεία.</a:t>
            </a:r>
          </a:p>
          <a:p>
            <a:r>
              <a:rPr lang="el-GR" dirty="0"/>
              <a:t>β) Οι περιοχές αυτές αναισθητοποιούνται με τοπικό αναισθητικό.</a:t>
            </a:r>
          </a:p>
          <a:p>
            <a:r>
              <a:rPr lang="el-GR" dirty="0"/>
              <a:t>γ) Εκτός από την παρατήρηση του βρογχικού δένδρου με το βρογχοσκόπιο μπορούμε να πάρουμε δείγμα για βιοψία ή να κάνουμε αναρρόφηση πτυέλων ή να βγάλουμε κάποιο ξένο σώμα.</a:t>
            </a:r>
          </a:p>
        </p:txBody>
      </p:sp>
    </p:spTree>
    <p:extLst>
      <p:ext uri="{BB962C8B-B14F-4D97-AF65-F5344CB8AC3E}">
        <p14:creationId xmlns:p14="http://schemas.microsoft.com/office/powerpoint/2010/main" val="21429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76" y="582145"/>
            <a:ext cx="11449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7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Τα συμπτώματα και σημεία των παθήσεων του αναπνευστικού συστήματος είναι</a:t>
            </a:r>
          </a:p>
          <a:p>
            <a:r>
              <a:rPr lang="el-GR" dirty="0"/>
              <a:t>διαφορετικά σε παθήσεις των άνω αναπνευστικών οδών και σε παθήσεις των κάτω</a:t>
            </a:r>
          </a:p>
          <a:p>
            <a:r>
              <a:rPr lang="el-GR" dirty="0"/>
              <a:t>αναπνευστικών οδών.</a:t>
            </a:r>
          </a:p>
          <a:p>
            <a:r>
              <a:rPr lang="el-GR" dirty="0"/>
              <a:t>α) Να αναφέρετε ονομαστικά τα συμπτώματα και σημεία σε παθήσεις των άνω</a:t>
            </a:r>
          </a:p>
          <a:p>
            <a:r>
              <a:rPr lang="el-GR" dirty="0"/>
              <a:t>αναπνευστικών οδών.</a:t>
            </a:r>
          </a:p>
          <a:p>
            <a:r>
              <a:rPr lang="el-GR" dirty="0"/>
              <a:t>β) Να αναφέρετε ονομαστικά τα συμπτώματα και σημεία σε παθήσεις των κάτω</a:t>
            </a:r>
          </a:p>
          <a:p>
            <a:r>
              <a:rPr lang="el-GR" dirty="0"/>
              <a:t>αναπνευστικών οδών.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376" y="3584350"/>
            <a:ext cx="90730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Τα συμπτώματα και σημεία σε παθήσεις των άνω αναπνευστικών οδών είναι πόνος καθώς καταπίνει ο άρρωστος, συνάχι, αίσθημα ξηρότητας, βήχας ξερός, βραχνάδα. </a:t>
            </a:r>
          </a:p>
          <a:p>
            <a:r>
              <a:rPr lang="el-GR" dirty="0"/>
              <a:t>Σε φλεγμονές του λάρυγγα, υπάρχει δύσπνοια, που μπορεί να είναι πολύ έντονη και να καταλήξει σε ασφυξία.</a:t>
            </a:r>
          </a:p>
          <a:p>
            <a:r>
              <a:rPr lang="el-GR" dirty="0"/>
              <a:t>β) Τα συμπτώματα και σημεία σε παθήσεις των κάτω αναπνευστικών οδών είναι βήχας, φλέματα (απόχρεμψη), αιμόπτυση, δύσπνοια, θωρακικός πόνος, πυρετός.</a:t>
            </a:r>
          </a:p>
        </p:txBody>
      </p:sp>
    </p:spTree>
    <p:extLst>
      <p:ext uri="{BB962C8B-B14F-4D97-AF65-F5344CB8AC3E}">
        <p14:creationId xmlns:p14="http://schemas.microsoft.com/office/powerpoint/2010/main" val="8019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416" y="861865"/>
            <a:ext cx="10225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8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Η δύσπνοια είναι δυσάρεστο αίσθημα που κάποιος το νιώθει , όταν η ποσότητα οξυγόνου</a:t>
            </a:r>
          </a:p>
          <a:p>
            <a:r>
              <a:rPr lang="el-GR" dirty="0"/>
              <a:t>που προσφέρεται είναι μικρότερη από αυτή που χρειάζονται οι ιστοί. Σε ποιες περιπτώσεις</a:t>
            </a:r>
          </a:p>
          <a:p>
            <a:r>
              <a:rPr lang="el-GR" dirty="0"/>
              <a:t>μπορεί να νοιώσει κάποιος δύσπνοια;</a:t>
            </a:r>
          </a:p>
        </p:txBody>
      </p:sp>
      <p:sp>
        <p:nvSpPr>
          <p:cNvPr id="3" name="Rectangle 2"/>
          <p:cNvSpPr/>
          <p:nvPr/>
        </p:nvSpPr>
        <p:spPr>
          <a:xfrm>
            <a:off x="839416" y="2875495"/>
            <a:ext cx="9793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Δύσπνοια μπορεί να νοιώσει κάποιος:</a:t>
            </a:r>
          </a:p>
          <a:p>
            <a:r>
              <a:rPr lang="el-GR" dirty="0"/>
              <a:t> Στη </a:t>
            </a:r>
            <a:r>
              <a:rPr lang="el-GR" b="1" dirty="0"/>
              <a:t>διάρκεια προσπάθειας, μόνιμα ή περιοδικά</a:t>
            </a:r>
            <a:r>
              <a:rPr lang="el-GR" dirty="0"/>
              <a:t>. Τη νοιώθουν τα παχύσαρκα άτομα</a:t>
            </a:r>
          </a:p>
          <a:p>
            <a:r>
              <a:rPr lang="el-GR" dirty="0"/>
              <a:t>και όσοι έχουν αναιμία ή χρόνια πάθηση του αναπνευστικού και κυκλοφορικού</a:t>
            </a:r>
          </a:p>
          <a:p>
            <a:r>
              <a:rPr lang="el-GR" dirty="0"/>
              <a:t>συστήματος.</a:t>
            </a:r>
          </a:p>
          <a:p>
            <a:r>
              <a:rPr lang="el-GR" dirty="0"/>
              <a:t> Σε </a:t>
            </a:r>
            <a:r>
              <a:rPr lang="el-GR" b="1" dirty="0"/>
              <a:t>ανάπαυση</a:t>
            </a:r>
            <a:r>
              <a:rPr lang="el-GR" dirty="0"/>
              <a:t>, συνέχεια ή κατά επεισόδια. Συμβαίνει όταν υπάρχουν ξαφνικά</a:t>
            </a:r>
          </a:p>
          <a:p>
            <a:r>
              <a:rPr lang="el-GR" dirty="0"/>
              <a:t>βρογχοπνευμονικά προβλήματα, όπως το άσθμα, μια πνευμονία, βρογχίτιδα, κ.λπ.</a:t>
            </a:r>
          </a:p>
          <a:p>
            <a:r>
              <a:rPr lang="el-GR" dirty="0"/>
              <a:t> </a:t>
            </a:r>
            <a:r>
              <a:rPr lang="el-GR" b="1" dirty="0"/>
              <a:t>Με παροξυσμούς στη διάρκεια της νύχτας</a:t>
            </a:r>
            <a:r>
              <a:rPr lang="el-GR" dirty="0"/>
              <a:t>. Αυτή η δύσπνοια ονομάζεται και</a:t>
            </a:r>
          </a:p>
          <a:p>
            <a:r>
              <a:rPr lang="el-GR" dirty="0"/>
              <a:t>καρδιακό άσθμα και είναι εκδήλωση επείγουσας κατάστασης που λέγεται</a:t>
            </a:r>
          </a:p>
          <a:p>
            <a:r>
              <a:rPr lang="el-GR" dirty="0"/>
              <a:t>πνευμονικό οίδημα</a:t>
            </a:r>
          </a:p>
        </p:txBody>
      </p:sp>
    </p:spTree>
    <p:extLst>
      <p:ext uri="{BB962C8B-B14F-4D97-AF65-F5344CB8AC3E}">
        <p14:creationId xmlns:p14="http://schemas.microsoft.com/office/powerpoint/2010/main" val="9883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784" y="831527"/>
            <a:ext cx="11809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      Θέμα 9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        Ο βήχας είναι αντανακλαστική αντίδραση και παράγεται μετά από διέγερση του κέντρου</a:t>
            </a:r>
          </a:p>
          <a:p>
            <a:r>
              <a:rPr lang="el-GR" dirty="0"/>
              <a:t>        του βήχα.</a:t>
            </a:r>
          </a:p>
          <a:p>
            <a:r>
              <a:rPr lang="el-GR" dirty="0"/>
              <a:t>         α) Τι μπορεί να προκαλέσει τη διέγερση του κέντρου του βήχα; </a:t>
            </a:r>
          </a:p>
          <a:p>
            <a:r>
              <a:rPr lang="el-GR" dirty="0"/>
              <a:t>         β) Πως διακρίνεται ο βήχας;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         Απάντηση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858848" y="3144095"/>
            <a:ext cx="11953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α) Η διέγερση του κέντρου του βήχα γίνεται αν περάσει στις αναπνευστικές οδούς σάλιο,</a:t>
            </a:r>
          </a:p>
          <a:p>
            <a:r>
              <a:rPr lang="el-GR" dirty="0"/>
              <a:t>όταν υπάρχουν φλεγμονώδεις εκκρίσεις (φλέματα) και ξένα σώματα ή όταν αναπτύσσεται</a:t>
            </a:r>
          </a:p>
          <a:p>
            <a:r>
              <a:rPr lang="el-GR" dirty="0"/>
              <a:t>κάποιο νεόπλασμα.</a:t>
            </a:r>
          </a:p>
          <a:p>
            <a:r>
              <a:rPr lang="el-GR" dirty="0"/>
              <a:t>β) Ο βήχας μπορεί να είναι είτε ξερός, σαν του </a:t>
            </a:r>
            <a:r>
              <a:rPr lang="el-GR" dirty="0" err="1"/>
              <a:t>κοκκύτη</a:t>
            </a:r>
            <a:r>
              <a:rPr lang="el-GR" dirty="0"/>
              <a:t> ή σαν γαύγισμα είτε να είναι</a:t>
            </a:r>
          </a:p>
          <a:p>
            <a:r>
              <a:rPr lang="el-GR" dirty="0"/>
              <a:t>παραγωγικός, δηλαδή με φλέματα.</a:t>
            </a:r>
          </a:p>
        </p:txBody>
      </p:sp>
    </p:spTree>
    <p:extLst>
      <p:ext uri="{BB962C8B-B14F-4D97-AF65-F5344CB8AC3E}">
        <p14:creationId xmlns:p14="http://schemas.microsoft.com/office/powerpoint/2010/main" val="14477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68" y="590781"/>
            <a:ext cx="9432547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l-GR" dirty="0"/>
              <a:t>Θέμα 10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Η απόχρεμψη περιλαμβάνεται στα συμπτώματα και σημεία των παθήσεων των κάτω αναπνευστικών οδών.</a:t>
            </a:r>
          </a:p>
          <a:p>
            <a:r>
              <a:rPr lang="el-GR" dirty="0"/>
              <a:t>α) Τι σύσταση μπορεί να έχει η απόχρεμψη; </a:t>
            </a:r>
          </a:p>
          <a:p>
            <a:r>
              <a:rPr lang="el-GR" dirty="0"/>
              <a:t>β) Σε ποιες παθήσεις του αναπνευστικού συστήματος τα πτύελα μπορεί να είναι με χρώμα σκουριάς;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368" y="3356993"/>
            <a:ext cx="103691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Η απόχρεμψη μπορεί να έχει σύσταση:</a:t>
            </a:r>
          </a:p>
          <a:p>
            <a:r>
              <a:rPr lang="el-GR" dirty="0"/>
              <a:t> ρευστή</a:t>
            </a:r>
          </a:p>
          <a:p>
            <a:r>
              <a:rPr lang="el-GR" dirty="0"/>
              <a:t> βλεννώδη</a:t>
            </a:r>
          </a:p>
          <a:p>
            <a:r>
              <a:rPr lang="el-GR" dirty="0"/>
              <a:t> αφρώδη (καμιά φορά ροδόχρωμη)</a:t>
            </a:r>
          </a:p>
          <a:p>
            <a:r>
              <a:rPr lang="el-GR" dirty="0"/>
              <a:t> βλεννοπυώδη</a:t>
            </a:r>
          </a:p>
          <a:p>
            <a:r>
              <a:rPr lang="el-GR" dirty="0"/>
              <a:t> πυώδη</a:t>
            </a:r>
          </a:p>
          <a:p>
            <a:r>
              <a:rPr lang="el-GR" dirty="0"/>
              <a:t>β) Τα πτύελα μπορεί να είναι με χρώμα σκουριάς σε πνευμονία από </a:t>
            </a:r>
            <a:r>
              <a:rPr lang="el-GR" dirty="0" err="1"/>
              <a:t>πνευμονιόκοκκο</a:t>
            </a:r>
            <a:r>
              <a:rPr lang="el-GR" dirty="0"/>
              <a:t>, σε</a:t>
            </a:r>
          </a:p>
          <a:p>
            <a:r>
              <a:rPr lang="el-GR" dirty="0"/>
              <a:t>πνευμονία από ιό και καμιά φορά σε πνευμονία από </a:t>
            </a:r>
            <a:r>
              <a:rPr lang="el-GR" dirty="0" err="1"/>
              <a:t>κλεμπσιέλλα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07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284925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11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Αιμόπτυση συμβαίνει, όταν ένα αγγείο των βρόγχων διαβρωθεί και ο άρρωστος βγάζει αίμα σαν πτύελο.</a:t>
            </a:r>
          </a:p>
          <a:p>
            <a:r>
              <a:rPr lang="el-GR" dirty="0"/>
              <a:t>α) Τι μπορεί να προκαλέσει τη διάβρωση του αγγείου; </a:t>
            </a:r>
          </a:p>
          <a:p>
            <a:r>
              <a:rPr lang="el-GR" dirty="0"/>
              <a:t>β) Ποιες είναι οι συχνότερες αιτίες της αιμόπτυσης; </a:t>
            </a:r>
          </a:p>
          <a:p>
            <a:r>
              <a:rPr lang="el-GR" dirty="0"/>
              <a:t>γ) Γιατί οι κυστικές πνευμονικές παθήσεις συχνά εκδηλώνονται με αιμόπτυση;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408" y="2708920"/>
            <a:ext cx="10225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Αιμόπτυση συμβαίνει, όταν ένα αγγείο των βρόγχων διαβρωθεί από κάποιο νεόπλασμα</a:t>
            </a:r>
          </a:p>
          <a:p>
            <a:r>
              <a:rPr lang="el-GR" dirty="0"/>
              <a:t>ή αιμορραγήσει λόγω μιας λοίμωξης ή τραυματισμού, οπότε ο άρρωστος βγάζει αίμα σαν</a:t>
            </a:r>
          </a:p>
          <a:p>
            <a:r>
              <a:rPr lang="el-GR" dirty="0"/>
              <a:t>πτύελο.</a:t>
            </a:r>
          </a:p>
          <a:p>
            <a:r>
              <a:rPr lang="el-GR" dirty="0"/>
              <a:t>β) Οι συχνότερες αιτίες αιμόπτυσης είναι η φυματίωση, το πνευμονικό </a:t>
            </a:r>
            <a:r>
              <a:rPr lang="el-GR" dirty="0" err="1"/>
              <a:t>έμφρακτο</a:t>
            </a:r>
            <a:r>
              <a:rPr lang="el-GR" dirty="0"/>
              <a:t> και το</a:t>
            </a:r>
          </a:p>
          <a:p>
            <a:r>
              <a:rPr lang="el-GR" dirty="0"/>
              <a:t>καρκίνωμα που προέρχεται από το βρογχικό επιθήλιο.</a:t>
            </a:r>
          </a:p>
          <a:p>
            <a:r>
              <a:rPr lang="el-GR" dirty="0"/>
              <a:t>γ) Σε παθήσεις όπως οι κυστικές πνευμονικές παθήσεις, δημιουργούνται πολλές</a:t>
            </a:r>
          </a:p>
          <a:p>
            <a:r>
              <a:rPr lang="el-GR" dirty="0"/>
              <a:t>αναστομώσεις αγγείων στους πνεύμονες και στους βρόγχους. Οι αναστομώσεις εύκολα</a:t>
            </a:r>
          </a:p>
          <a:p>
            <a:r>
              <a:rPr lang="el-GR" dirty="0"/>
              <a:t>αιμορραγούν και οι αιμορραγίες αυτές μπορεί να είναι απειλητικές για τη ζωή των</a:t>
            </a:r>
          </a:p>
          <a:p>
            <a:r>
              <a:rPr lang="el-GR" dirty="0"/>
              <a:t>αρρώστων</a:t>
            </a:r>
          </a:p>
        </p:txBody>
      </p:sp>
    </p:spTree>
    <p:extLst>
      <p:ext uri="{BB962C8B-B14F-4D97-AF65-F5344CB8AC3E}">
        <p14:creationId xmlns:p14="http://schemas.microsoft.com/office/powerpoint/2010/main" val="34958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9423" y="39189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12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Χαρακτηριστικό είδος πόνου στο θώρακα, είναι ο πλευριτικός πόνος. </a:t>
            </a:r>
            <a:r>
              <a:rPr lang="el-GR" dirty="0" smtClean="0"/>
              <a:t>                                   Τι </a:t>
            </a:r>
            <a:r>
              <a:rPr lang="el-GR" dirty="0"/>
              <a:t>μπορεί </a:t>
            </a:r>
            <a:r>
              <a:rPr lang="el-GR" dirty="0" smtClean="0"/>
              <a:t>να προκαλέσει </a:t>
            </a:r>
            <a:r>
              <a:rPr lang="el-GR" dirty="0"/>
              <a:t>πλευριτικό πόνο;</a:t>
            </a:r>
          </a:p>
        </p:txBody>
      </p:sp>
      <p:sp>
        <p:nvSpPr>
          <p:cNvPr id="3" name="Rectangle 2"/>
          <p:cNvSpPr/>
          <p:nvPr/>
        </p:nvSpPr>
        <p:spPr>
          <a:xfrm>
            <a:off x="949305" y="3645024"/>
            <a:ext cx="9721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13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Νεαρός ενήλικας εμφανίζει ξαφνικό δυνατό πόνο στο θώρακα. Ποιο είναι το πιο συνηθισμένο αίτιο του πόνου αυτού και που εντοπίζεται πιο συχνά</a:t>
            </a:r>
          </a:p>
        </p:txBody>
      </p:sp>
      <p:sp>
        <p:nvSpPr>
          <p:cNvPr id="4" name="Rectangle 3"/>
          <p:cNvSpPr/>
          <p:nvPr/>
        </p:nvSpPr>
        <p:spPr>
          <a:xfrm>
            <a:off x="949305" y="1616027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Ένα χαρακτηριστικό είδος πόνου στο θώρακα είναι ο πλευριτικός πόνος, που προκαλείται από φλεγμονή στον υπεζωκότα ή από κακοήθη όγκο.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9524" y="4869161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Σε νεαρούς ενήλικες, το πιο συνηθισμένο αίτιο ξαφνικού δυνατού πόνου είναι ο αυτόματος πνευμοθώρακας. Πιο συχνά εντοπίζεται κεντρικά ή βαθιά με μικρές μεταβολές στην </a:t>
            </a:r>
            <a:r>
              <a:rPr lang="el-GR" dirty="0" smtClean="0"/>
              <a:t>οξύτητά </a:t>
            </a:r>
            <a:r>
              <a:rPr lang="el-GR" dirty="0"/>
              <a:t>του.</a:t>
            </a:r>
          </a:p>
        </p:txBody>
      </p:sp>
    </p:spTree>
    <p:extLst>
      <p:ext uri="{BB962C8B-B14F-4D97-AF65-F5344CB8AC3E}">
        <p14:creationId xmlns:p14="http://schemas.microsoft.com/office/powerpoint/2010/main" val="24981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880" y="721895"/>
            <a:ext cx="9693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14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Ασθενής, προσέρχεται στο τμήμα επειγόντων του νοσοκομείου, με δυσκολία στην αναπνοή και κατά τις διαγνωστικές εξετάσεις εντοπίζεται ποσότητα υγρού στο θώρακα.</a:t>
            </a:r>
          </a:p>
          <a:p>
            <a:r>
              <a:rPr lang="el-GR" dirty="0"/>
              <a:t>α) Ποια διαγνωστική – θεραπευτική διαδικασία θα προτείνατε στην περίπτωσή του;</a:t>
            </a:r>
          </a:p>
          <a:p>
            <a:r>
              <a:rPr lang="el-GR" dirty="0"/>
              <a:t>β) Με ποιο τρόπο γίνεται αυτή; </a:t>
            </a:r>
          </a:p>
          <a:p>
            <a:r>
              <a:rPr lang="el-GR" dirty="0"/>
              <a:t>γ) Ποιες άλλες ιατρικές πράξεις μπορούν να γίνουν με την ίδια δοκιμασία;</a:t>
            </a:r>
          </a:p>
        </p:txBody>
      </p:sp>
      <p:sp>
        <p:nvSpPr>
          <p:cNvPr id="3" name="Rectangle 2"/>
          <p:cNvSpPr/>
          <p:nvPr/>
        </p:nvSpPr>
        <p:spPr>
          <a:xfrm>
            <a:off x="958356" y="3141790"/>
            <a:ext cx="92368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Στην περίπτωση ασθενή με υγρό στο θώρακα προτείνεται η παρακέντηση θώρακα η οποία αποτελεί διαγνωστική και θεραπευτική διαδικασία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β) Με ειδική σύριγγα γίνεται αναρρόφηση του υγρού από το θώρακα για ανακούφιση του ασθενή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γ) Μπορεί να γίνει κυτταρολογική εξέταση ή καλλιέργεια του υγρού.</a:t>
            </a:r>
          </a:p>
        </p:txBody>
      </p:sp>
    </p:spTree>
    <p:extLst>
      <p:ext uri="{BB962C8B-B14F-4D97-AF65-F5344CB8AC3E}">
        <p14:creationId xmlns:p14="http://schemas.microsoft.com/office/powerpoint/2010/main" val="19568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440" y="715442"/>
            <a:ext cx="10081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15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Σε ασθενή εντοπίζεται μικρό ξένο σώμα στο δεξιό βρόγχο.</a:t>
            </a:r>
          </a:p>
          <a:p>
            <a:r>
              <a:rPr lang="el-GR" dirty="0"/>
              <a:t>α) Ποια διαγνωστική – θεραπευτική δοκιμασία θα προτείνατε για την αφαίρεση του ξένου</a:t>
            </a:r>
          </a:p>
          <a:p>
            <a:r>
              <a:rPr lang="el-GR" dirty="0"/>
              <a:t>σώματος; </a:t>
            </a:r>
          </a:p>
          <a:p>
            <a:r>
              <a:rPr lang="el-GR" dirty="0"/>
              <a:t>β) Με ποιο τρόπο γίνεται αυτή; </a:t>
            </a:r>
          </a:p>
          <a:p>
            <a:r>
              <a:rPr lang="el-GR" dirty="0"/>
              <a:t>γ) Εκτός από την αφαίρεση του ξένου σώματος, ποιες άλλες ιατρικές πράξεις μπορούμε </a:t>
            </a:r>
            <a:r>
              <a:rPr lang="el-GR" dirty="0" smtClean="0"/>
              <a:t>να κάνουμε </a:t>
            </a:r>
            <a:r>
              <a:rPr lang="el-GR" dirty="0"/>
              <a:t>με την ίδια διαγνωστική – θεραπευτική δοκιμασία;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5440" y="3200073"/>
            <a:ext cx="9937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Στην περίπτωση του ασθενή με μικρό ξένο σώμα στο δεξιό βρόγχο προτείνεται η</a:t>
            </a:r>
          </a:p>
          <a:p>
            <a:r>
              <a:rPr lang="el-GR" dirty="0"/>
              <a:t>βρογχοσκόπηση.</a:t>
            </a:r>
          </a:p>
          <a:p>
            <a:endParaRPr lang="el-GR" dirty="0"/>
          </a:p>
          <a:p>
            <a:r>
              <a:rPr lang="el-GR" dirty="0"/>
              <a:t>β) Προετοιμάζεται κατάλληλα ο άρρωστος και εισάγεται το βρογχοσκόπιο μέσα από τον</a:t>
            </a:r>
          </a:p>
          <a:p>
            <a:r>
              <a:rPr lang="el-GR" dirty="0"/>
              <a:t>φάρυγγα, λάρυγγα και τραχεία, που αναισθητοποιούνται με τοπικό αναισθητικό.</a:t>
            </a:r>
          </a:p>
          <a:p>
            <a:endParaRPr lang="el-GR" dirty="0"/>
          </a:p>
          <a:p>
            <a:r>
              <a:rPr lang="el-GR" dirty="0"/>
              <a:t>γ) Μπορούμε να παρατηρήσουμε το βρογχικό δένδρο και να πάρουμε δείγμα για βιοψία </a:t>
            </a:r>
            <a:r>
              <a:rPr lang="el-GR" dirty="0" smtClean="0"/>
              <a:t>ή να </a:t>
            </a:r>
            <a:r>
              <a:rPr lang="el-GR" dirty="0"/>
              <a:t>κάνουμε αναρρόφηση πτυέλων</a:t>
            </a:r>
          </a:p>
        </p:txBody>
      </p:sp>
    </p:spTree>
    <p:extLst>
      <p:ext uri="{BB962C8B-B14F-4D97-AF65-F5344CB8AC3E}">
        <p14:creationId xmlns:p14="http://schemas.microsoft.com/office/powerpoint/2010/main" val="275680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98" y="96429"/>
            <a:ext cx="4197067" cy="494289"/>
          </a:xfrm>
        </p:spPr>
        <p:txBody>
          <a:bodyPr>
            <a:noAutofit/>
          </a:bodyPr>
          <a:lstStyle/>
          <a:p>
            <a:r>
              <a:rPr lang="el-GR" sz="3200" dirty="0" smtClean="0"/>
              <a:t>ΤΡΑΠΕΖΑ ΘΕΜΑΤΩΝ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92" y="1006645"/>
            <a:ext cx="10824376" cy="5183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1</a:t>
            </a:r>
            <a:r>
              <a:rPr lang="el-GR" baseline="30000" dirty="0"/>
              <a:t>)</a:t>
            </a:r>
            <a:r>
              <a:rPr lang="el-GR" dirty="0" smtClean="0"/>
              <a:t>Ένα </a:t>
            </a:r>
            <a:r>
              <a:rPr lang="el-GR" dirty="0"/>
              <a:t>νεογνό εμφανίζει σοβαρή καρδιοπάθεια που ο θεράπων ιατρός του χαρακτήρισε κληρονομική. Εξηγείστε πως μπορεί να προκλήθηκε η αρρώστια του; </a:t>
            </a:r>
          </a:p>
          <a:p>
            <a:pPr marL="0" indent="0">
              <a:buNone/>
            </a:pPr>
            <a:r>
              <a:rPr lang="el-GR" b="1" u="sng" dirty="0" smtClean="0"/>
              <a:t>Απάντηση</a:t>
            </a:r>
            <a:r>
              <a:rPr lang="el-GR" dirty="0" smtClean="0"/>
              <a:t> Μπορεί </a:t>
            </a:r>
            <a:r>
              <a:rPr lang="el-GR" dirty="0"/>
              <a:t>να υπάρχει κακή κατασκευή ή ελαττωματική λειτουργία κυττάρων, επειδή κληρονομήθηκαν από τους γονείς λανθασμένες «οδηγίες» ή «μεταφράστηκαν» λανθασμένα κατά την εμβρυϊκή ζωή. Οι αρρώστιες που οφείλονται σε λάθη γονιδίων ή χρωμοσωμάτων είναι αυτές που ονομάζουμε κληρονομικές και όσοι τις έχουν γεννιούνται με αυτές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2)Ένας </a:t>
            </a:r>
            <a:r>
              <a:rPr lang="el-GR" dirty="0"/>
              <a:t>ηλικιωμένος 70 ετών διαγνώστηκε με σοβαρή καρδιοπάθεια που ο θεράπων ιατρός του χαρακτήρισε εκφυλιστική. Εξηγείστε πως μπορεί να προκλήθηκε η αρρώστια του</a:t>
            </a:r>
            <a:r>
              <a:rPr lang="el-GR" dirty="0" smtClean="0"/>
              <a:t>;</a:t>
            </a:r>
          </a:p>
          <a:p>
            <a:pPr marL="0" indent="0">
              <a:buNone/>
            </a:pPr>
            <a:r>
              <a:rPr lang="el-GR" b="1" u="sng" dirty="0" smtClean="0"/>
              <a:t>Απάντηση </a:t>
            </a:r>
            <a:r>
              <a:rPr lang="el-GR" dirty="0"/>
              <a:t>Μπορεί να μειωθεί ή να χαθεί η φυσική ικανότητα που διαθέτουν τα κύτταρα να διορθώνουν τις βλάβες. Αυτή η ικανότητα ως ένα σημείο καθορίζεται γενετικά, επηρεάζεται όμως και από περιβαλλοντικούς παράγοντες. Το χάσιμο της ικανότητας αυτής -καθώς αυξάνεται η ηλικία ή πρόωρα- οδηγεί σε γήρανση (εκφύλιση) των κυττάρων. </a:t>
            </a:r>
            <a:r>
              <a:rPr lang="el-GR" dirty="0" smtClean="0"/>
              <a:t>                                   Έτσι </a:t>
            </a:r>
            <a:r>
              <a:rPr lang="el-GR" dirty="0"/>
              <a:t>προκύπτουν οι εκφυλιστικές αρρώστιες, που είναι συνήθως μακροχρόνιες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25376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855" y="461309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16</a:t>
            </a:r>
            <a:r>
              <a:rPr lang="el-GR" baseline="30000" dirty="0"/>
              <a:t>ο</a:t>
            </a:r>
          </a:p>
          <a:p>
            <a:r>
              <a:rPr lang="el-GR" dirty="0"/>
              <a:t>Μαθητής δημοτικού σχολείου υποβάλλεται σε δερματική αντίδραση Mantoux. Το σημείο</a:t>
            </a:r>
          </a:p>
          <a:p>
            <a:r>
              <a:rPr lang="el-GR" dirty="0"/>
              <a:t>του δέρματος όπου έγινε η ενδοδερμική έγχυση φυματίνης φούσκωσε και κοκκίνισε την</a:t>
            </a:r>
          </a:p>
          <a:p>
            <a:r>
              <a:rPr lang="el-GR" dirty="0"/>
              <a:t>επόμενη ημέρα.</a:t>
            </a:r>
          </a:p>
          <a:p>
            <a:r>
              <a:rPr lang="el-GR" dirty="0"/>
              <a:t>α) Πως ερμηνεύετε την αντίδραση στο σημείο όπου έγινε η ενδοδερμική έγχυση φυματίνης;</a:t>
            </a:r>
          </a:p>
          <a:p>
            <a:endParaRPr lang="el-GR" dirty="0"/>
          </a:p>
          <a:p>
            <a:r>
              <a:rPr lang="el-GR" dirty="0"/>
              <a:t>β) Κατά την άποψη σας ο μαθητής έχει σίγουρα ενεργό φυματίωση;</a:t>
            </a:r>
          </a:p>
        </p:txBody>
      </p:sp>
      <p:sp>
        <p:nvSpPr>
          <p:cNvPr id="3" name="Rectangle 2"/>
          <p:cNvSpPr/>
          <p:nvPr/>
        </p:nvSpPr>
        <p:spPr>
          <a:xfrm>
            <a:off x="839416" y="3717032"/>
            <a:ext cx="10369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Το κοκκίνισμα και το φούσκωμα στο σημείο του δέρματος όπου έγινε η ενδοδερμική</a:t>
            </a:r>
          </a:p>
          <a:p>
            <a:r>
              <a:rPr lang="el-GR" dirty="0"/>
              <a:t>έγχυση φυματίνης, σημαίνει ότι ο μαθητής έχει έρθει σε επαφή με τον βάκιλο της</a:t>
            </a:r>
          </a:p>
          <a:p>
            <a:r>
              <a:rPr lang="el-GR" dirty="0"/>
              <a:t>φυματίωσης.</a:t>
            </a:r>
          </a:p>
          <a:p>
            <a:r>
              <a:rPr lang="el-GR" dirty="0"/>
              <a:t>β) Όχι. Η θετική δερμοαντίδραση Mantoux δε σημαίνει ότι ο μαθητής έχει ενεργό</a:t>
            </a:r>
          </a:p>
          <a:p>
            <a:r>
              <a:rPr lang="el-GR" dirty="0"/>
              <a:t>φυματίωση, εκτός αν υπάρχουν και άλλα κλινικά και εργαστηριακά ευρήματα.</a:t>
            </a:r>
          </a:p>
        </p:txBody>
      </p:sp>
    </p:spTree>
    <p:extLst>
      <p:ext uri="{BB962C8B-B14F-4D97-AF65-F5344CB8AC3E}">
        <p14:creationId xmlns:p14="http://schemas.microsoft.com/office/powerpoint/2010/main" val="15558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392" y="404664"/>
            <a:ext cx="11089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17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Ηλικιωμένος ασθενής με χρόνια βρογχίτιδα εμφανίζει δύσπνοια όταν είναι ξαπλωμένος η</a:t>
            </a:r>
          </a:p>
          <a:p>
            <a:r>
              <a:rPr lang="el-GR" dirty="0"/>
              <a:t>οποία ελαττώνεται όταν κοιμάται με πολλά μαξιλάρια.</a:t>
            </a:r>
          </a:p>
          <a:p>
            <a:r>
              <a:rPr lang="el-GR" dirty="0"/>
              <a:t>α) Πως ονομάζεται η δύσπνοια αυτή; </a:t>
            </a:r>
          </a:p>
          <a:p>
            <a:r>
              <a:rPr lang="el-GR" dirty="0"/>
              <a:t>β) Που πιστεύετε ότι οφείλεται η ελάττωση της δύσπνοιας όταν κοιμάται σχεδόν καθιστός;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408" y="3212977"/>
            <a:ext cx="102971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Όταν η δύσπνοια ελαττώνεται και η κατάσταση βελτιώνεται, καθώς ο ξαπλωμένος</a:t>
            </a:r>
          </a:p>
          <a:p>
            <a:r>
              <a:rPr lang="el-GR" dirty="0"/>
              <a:t>ασθενής ανακαθίσει ή σταθεί όρθιος, τότε λέγεται </a:t>
            </a:r>
            <a:r>
              <a:rPr lang="el-GR" dirty="0" err="1"/>
              <a:t>ορθόπνοια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β) Η ελάττωση της δύσπνοιας οφείλεται στο ότι στην καθιστή ή όρθια θέση τα κοιλιακά</a:t>
            </a:r>
          </a:p>
          <a:p>
            <a:r>
              <a:rPr lang="el-GR" dirty="0"/>
              <a:t>σπλάχνα πιέζουν λιγότερο το διάφραγμα, οπότε οι πνεύμονες μπορούν να γεμίσουν με</a:t>
            </a:r>
          </a:p>
          <a:p>
            <a:r>
              <a:rPr lang="el-GR" dirty="0"/>
              <a:t>περισσότερο αέρα. </a:t>
            </a:r>
          </a:p>
          <a:p>
            <a:r>
              <a:rPr lang="el-GR" dirty="0"/>
              <a:t>Οι άρρωστοι με χρόνια βρογχίτιδα σε ξαπλωτή θέση έχουν ενοχλητικό</a:t>
            </a:r>
          </a:p>
          <a:p>
            <a:r>
              <a:rPr lang="el-GR" dirty="0"/>
              <a:t>βήχα, ενώ ανακουφίζονται, όταν κοιμούνται με πολλά μαξιλάρια, σχεδόν καθιστοί.</a:t>
            </a:r>
          </a:p>
        </p:txBody>
      </p:sp>
    </p:spTree>
    <p:extLst>
      <p:ext uri="{BB962C8B-B14F-4D97-AF65-F5344CB8AC3E}">
        <p14:creationId xmlns:p14="http://schemas.microsoft.com/office/powerpoint/2010/main" val="28802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192" y="551962"/>
            <a:ext cx="99998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18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 Ηλικιωμένος ασθενής μεταφέρεται αργά τη νύχτα στο τμήμα επειγόντων περιστατικών </a:t>
            </a:r>
            <a:r>
              <a:rPr lang="el-GR" dirty="0" smtClean="0"/>
              <a:t>ενός νοσοκομείου </a:t>
            </a:r>
            <a:r>
              <a:rPr lang="el-GR" dirty="0"/>
              <a:t>με έντονη παροξυσμική δύσπνοια και πολλούς υγρούς ρόγχους. </a:t>
            </a:r>
            <a:endParaRPr lang="el-GR" dirty="0" smtClean="0"/>
          </a:p>
          <a:p>
            <a:r>
              <a:rPr lang="el-GR" dirty="0" smtClean="0"/>
              <a:t>Η διάγνωσή είναι </a:t>
            </a:r>
            <a:r>
              <a:rPr lang="el-GR" dirty="0"/>
              <a:t>πνευμονικό οίδημα.</a:t>
            </a:r>
          </a:p>
          <a:p>
            <a:r>
              <a:rPr lang="el-GR" dirty="0"/>
              <a:t>α) Πως ονομάζεται η δύσπνοια αυτή; </a:t>
            </a:r>
          </a:p>
          <a:p>
            <a:r>
              <a:rPr lang="el-GR" dirty="0"/>
              <a:t>β) Εξηγείστε ποιο είναι το αίτιο της; </a:t>
            </a:r>
          </a:p>
          <a:p>
            <a:r>
              <a:rPr lang="el-GR" dirty="0"/>
              <a:t>γ) Πως αναμένεται να είναι τα πτύελα του ασθενή;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384" y="3717032"/>
            <a:ext cx="1080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Η δύσπνοια ονομάζεται και καρδιακό άσθμα και είναι εκδήλωση επείγουσας κατάστασης</a:t>
            </a:r>
          </a:p>
          <a:p>
            <a:r>
              <a:rPr lang="el-GR" dirty="0"/>
              <a:t>που λέγεται πνευμονικό οίδημα.</a:t>
            </a:r>
          </a:p>
          <a:p>
            <a:r>
              <a:rPr lang="el-GR" dirty="0"/>
              <a:t>β) Το αίμα λιμνάζει στα πνευμονικά αγγεία, από αδυναμία της καρδιάς να το αντλήσει.</a:t>
            </a:r>
          </a:p>
          <a:p>
            <a:r>
              <a:rPr lang="el-GR" dirty="0"/>
              <a:t>γ) Τα πτύελα είναι αφρώδη και ροδόχρωμα.</a:t>
            </a:r>
          </a:p>
        </p:txBody>
      </p:sp>
    </p:spTree>
    <p:extLst>
      <p:ext uri="{BB962C8B-B14F-4D97-AF65-F5344CB8AC3E}">
        <p14:creationId xmlns:p14="http://schemas.microsoft.com/office/powerpoint/2010/main" val="5902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884" y="493677"/>
            <a:ext cx="11449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19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Άνδρας 55 ετών χρόνιος καπνιστής παρουσιάζει πρωινό παραγωγικό βήχα. Ο θεράπων</a:t>
            </a:r>
          </a:p>
          <a:p>
            <a:r>
              <a:rPr lang="el-GR" dirty="0"/>
              <a:t>ιατρός περιγράφει την κατάστασή του ως βρογχίτιδα και συστήνει τη διακοπή του καπνίσματος.</a:t>
            </a:r>
          </a:p>
          <a:p>
            <a:r>
              <a:rPr lang="el-GR" dirty="0"/>
              <a:t>α) Εξηγείστε πως σχετίζεται το κάπνισμα με τον πρωινό παραγωγικό βήχα του ασθενή.</a:t>
            </a:r>
          </a:p>
          <a:p>
            <a:endParaRPr lang="el-GR" dirty="0"/>
          </a:p>
          <a:p>
            <a:r>
              <a:rPr lang="el-GR" dirty="0"/>
              <a:t>β) Εξηγείστε γιατί ο ασθενής αυτός προτιμά να κοιμάται με πολλά μαξιλάρια.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339" y="2797112"/>
            <a:ext cx="11161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Στους καπνιστές οι βρογχικές εκκρίσεις είναι πολλές. Παράγονται από αντίδραση στη</a:t>
            </a:r>
          </a:p>
          <a:p>
            <a:r>
              <a:rPr lang="el-GR" dirty="0"/>
              <a:t>συσσωρευμένη πίσσα. Για να αποβληθούν οι εκκρίσεις παράγεται βήχας, που στην αρχή</a:t>
            </a:r>
          </a:p>
          <a:p>
            <a:r>
              <a:rPr lang="el-GR" dirty="0"/>
              <a:t>είναι ξερός και μετά, όταν αρχίζουν να ξεκολλούν οι εκκρίσεις, παράγεται βλεννώδης ή</a:t>
            </a:r>
          </a:p>
          <a:p>
            <a:r>
              <a:rPr lang="el-GR" dirty="0" err="1"/>
              <a:t>βλεννοπυώδης</a:t>
            </a:r>
            <a:r>
              <a:rPr lang="el-GR" dirty="0"/>
              <a:t> απόχρεμψη. Ο βήχας είναι πιο άφθονος το πρωί, επειδή κατά τη διάρκεια</a:t>
            </a:r>
          </a:p>
          <a:p>
            <a:r>
              <a:rPr lang="el-GR" dirty="0"/>
              <a:t>της νύχτας μαζεύονται πολλές εκκρίσεις που μετακινούνται κατά το ξύπνημα και την</a:t>
            </a:r>
          </a:p>
          <a:p>
            <a:r>
              <a:rPr lang="el-GR" dirty="0"/>
              <a:t>αλλαγή θέσης του σώματος. Έτσι παράγεται το αντανακλαστικό του βήχα.</a:t>
            </a:r>
          </a:p>
          <a:p>
            <a:endParaRPr lang="el-GR" dirty="0"/>
          </a:p>
          <a:p>
            <a:r>
              <a:rPr lang="el-GR" dirty="0"/>
              <a:t>β) Στους καπνιστές οι βρογχικές εκκρίσεις είναι πολλές. Παράγονται από αντίδραση στη</a:t>
            </a:r>
          </a:p>
          <a:p>
            <a:r>
              <a:rPr lang="el-GR" dirty="0"/>
              <a:t>συσσωρευμένη πίσσα. Έτσι, αποφράσσονται οι μικροί βρόγχοι. Συνέπεια της απόφραξης</a:t>
            </a:r>
          </a:p>
          <a:p>
            <a:r>
              <a:rPr lang="el-GR" dirty="0"/>
              <a:t>είναι η δύσπνοια. Η δύσπνοια είναι μικρότερη όταν κοιμηθεί ο ασθενής με πολλά</a:t>
            </a:r>
          </a:p>
          <a:p>
            <a:r>
              <a:rPr lang="el-GR" dirty="0"/>
              <a:t>μαξιλάρια ή όταν παραμένει σε </a:t>
            </a:r>
            <a:r>
              <a:rPr lang="el-GR" dirty="0" err="1"/>
              <a:t>μισοκαθιστή</a:t>
            </a:r>
            <a:r>
              <a:rPr lang="el-GR" dirty="0"/>
              <a:t> θέση (</a:t>
            </a:r>
            <a:r>
              <a:rPr lang="el-GR" dirty="0" err="1"/>
              <a:t>ορθόπνοια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634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200" y="638512"/>
            <a:ext cx="10729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20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Νεαρός ενήλικας προσέρχεται στο τμήμα επειγόντων του νοσοκομείου που εργάζεστε με</a:t>
            </a:r>
          </a:p>
          <a:p>
            <a:r>
              <a:rPr lang="el-GR" dirty="0"/>
              <a:t>ξαφνικό δυνατό πόνο στο θώρακα που εμφανίζει μικρές μεταβολές στην οξύτητά του.</a:t>
            </a:r>
          </a:p>
          <a:p>
            <a:r>
              <a:rPr lang="el-GR" dirty="0"/>
              <a:t>α) Ποιο νομίζετε ότι είναι το πιθανότερο αίτιο του πόνου αυτού; </a:t>
            </a:r>
          </a:p>
          <a:p>
            <a:r>
              <a:rPr lang="el-GR" dirty="0"/>
              <a:t>β) Να αναφέρετε άλλες παθολογικές καταστάσεις που δεν έχουν σχέση με το αναπνευστικό</a:t>
            </a:r>
          </a:p>
          <a:p>
            <a:r>
              <a:rPr lang="el-GR" dirty="0"/>
              <a:t>σύστημα και στις οποίες μπορεί να εμφανιστεί πόνος στο θώρακα.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200" y="3287446"/>
            <a:ext cx="10945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Σε νεαρούς ενήλικες, το πιο συνηθισμένο αίτιο ξαφνικού δυνατού πόνου είναι ο</a:t>
            </a:r>
          </a:p>
          <a:p>
            <a:r>
              <a:rPr lang="el-GR" dirty="0"/>
              <a:t>αυτόματος πνευμοθώρακας. Πιο συχνά εντοπίζεται κεντρικά ή βαθιά με μικρές μεταβολές</a:t>
            </a:r>
          </a:p>
          <a:p>
            <a:r>
              <a:rPr lang="el-GR" dirty="0"/>
              <a:t>στην οξύτητά του.</a:t>
            </a:r>
          </a:p>
          <a:p>
            <a:r>
              <a:rPr lang="el-GR" dirty="0"/>
              <a:t>β) Ο πόνος στο θώρακα μπορεί να μην οφείλεται πάντα σε πάθηση του αναπνευστικού</a:t>
            </a:r>
          </a:p>
          <a:p>
            <a:r>
              <a:rPr lang="el-GR" dirty="0"/>
              <a:t>συστήματος. Π.χ. ο καρδιακός πόνος εμφανίζεται σε στηθάγχη ή σε περικαρδίτιδα ή ο</a:t>
            </a:r>
          </a:p>
          <a:p>
            <a:r>
              <a:rPr lang="el-GR" dirty="0"/>
              <a:t>πόνος του οισοφάγου, που οφείλεται σε οισοφαγίτιδα</a:t>
            </a:r>
          </a:p>
        </p:txBody>
      </p:sp>
    </p:spTree>
    <p:extLst>
      <p:ext uri="{BB962C8B-B14F-4D97-AF65-F5344CB8AC3E}">
        <p14:creationId xmlns:p14="http://schemas.microsoft.com/office/powerpoint/2010/main" val="31237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68" y="623969"/>
            <a:ext cx="11161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21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Ασθενής με καρκίνωμα που προέρχεται από το βρογχικό επιθήλιο εμφανίζει αιμόπτυση.</a:t>
            </a:r>
          </a:p>
          <a:p>
            <a:r>
              <a:rPr lang="el-GR" dirty="0"/>
              <a:t>α) Ποιο μπορεί να είναι το αίτιο της αιμόπτυσης; </a:t>
            </a:r>
          </a:p>
          <a:p>
            <a:r>
              <a:rPr lang="el-GR" dirty="0"/>
              <a:t>β) Πως είναι τα πτύελα του ασθενή; </a:t>
            </a:r>
          </a:p>
          <a:p>
            <a:r>
              <a:rPr lang="el-GR" dirty="0"/>
              <a:t>γ) Ποιοι άλλοι ασθενείς μπορεί να εμφανίσουν αιμόπτυση;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368" y="2526084"/>
            <a:ext cx="10657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Το αίτιο της αιμόπτυσης είναι η διάβρωση αγγείου των βρόγχων από το νεόπλασμα</a:t>
            </a:r>
          </a:p>
          <a:p>
            <a:r>
              <a:rPr lang="el-GR" dirty="0"/>
              <a:t>οπότε ο άρρωστος βγάζει αίμα σαν πτύελο.</a:t>
            </a:r>
          </a:p>
          <a:p>
            <a:r>
              <a:rPr lang="el-GR" dirty="0"/>
              <a:t>β) Στο καρκίνωμα τα πτύελα συνήθως είναι βλεννώδη με γραμμοειδείς προσμίξεις από</a:t>
            </a:r>
          </a:p>
          <a:p>
            <a:r>
              <a:rPr lang="el-GR" dirty="0"/>
              <a:t>αίμα.</a:t>
            </a:r>
          </a:p>
          <a:p>
            <a:r>
              <a:rPr lang="el-GR" dirty="0"/>
              <a:t>γ) Αιμόπτυση μπορεί να εμφανίζουν ασθενείς με φυματίωση και πνευμονικό </a:t>
            </a:r>
            <a:r>
              <a:rPr lang="el-GR" dirty="0" err="1"/>
              <a:t>έμφρακτο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8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13" y="455678"/>
            <a:ext cx="117830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22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 Η φυματίωση είναι ειδική λοίμωξη που οφείλεται στο μυκοβακτηρίδιο της φυματίωσης</a:t>
            </a:r>
          </a:p>
          <a:p>
            <a:r>
              <a:rPr lang="el-GR" dirty="0"/>
              <a:t>ή βάκιλο του </a:t>
            </a:r>
            <a:r>
              <a:rPr lang="el-GR" dirty="0" err="1"/>
              <a:t>Koch</a:t>
            </a:r>
            <a:r>
              <a:rPr lang="el-GR" dirty="0"/>
              <a:t> (</a:t>
            </a:r>
            <a:r>
              <a:rPr lang="el-GR" dirty="0" err="1"/>
              <a:t>Κωχ</a:t>
            </a:r>
            <a:r>
              <a:rPr lang="el-GR" dirty="0"/>
              <a:t>).</a:t>
            </a:r>
          </a:p>
          <a:p>
            <a:r>
              <a:rPr lang="el-GR" dirty="0"/>
              <a:t>α) Ποια είναι η πιο συχνή μορφή της νόσου; </a:t>
            </a:r>
          </a:p>
          <a:p>
            <a:r>
              <a:rPr lang="el-GR" dirty="0"/>
              <a:t>β) Ποιες είναι οι κύριες πήγες μόλυνσης από την φυματίωση; </a:t>
            </a:r>
          </a:p>
          <a:p>
            <a:r>
              <a:rPr lang="el-GR" dirty="0"/>
              <a:t>γ) Που δημιουργείται η αρχική εστία της λοίμωξης όταν μεταδίδεται με σταγονίδια και που</a:t>
            </a:r>
          </a:p>
          <a:p>
            <a:r>
              <a:rPr lang="el-GR" dirty="0"/>
              <a:t>όταν μεταδίδεται με το γάλα;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384" y="3284984"/>
            <a:ext cx="100811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Η πιο συχνή μορφή της νόσου είναι η πνευμονική φυματίωση.</a:t>
            </a:r>
          </a:p>
          <a:p>
            <a:endParaRPr lang="el-GR" dirty="0"/>
          </a:p>
          <a:p>
            <a:r>
              <a:rPr lang="el-GR" dirty="0"/>
              <a:t>β) Κύριες πηγές μόλυνσης είναι άτομα που αποβάλλουν πτύελα με μυκοβακτηρίδιο και οι</a:t>
            </a:r>
          </a:p>
          <a:p>
            <a:r>
              <a:rPr lang="el-GR" dirty="0"/>
              <a:t>μολυσμένες αγελάδες. Οι άνθρωποι μολύνονται από το μολυσμένο γάλα και από εισπνοή</a:t>
            </a:r>
          </a:p>
          <a:p>
            <a:r>
              <a:rPr lang="el-GR" dirty="0"/>
              <a:t>σκόνης από τα μολυσμένα πτύελα.</a:t>
            </a:r>
          </a:p>
          <a:p>
            <a:endParaRPr lang="el-GR" dirty="0"/>
          </a:p>
          <a:p>
            <a:r>
              <a:rPr lang="el-GR" dirty="0"/>
              <a:t>γ) Η αρχική εστία δημιουργείται στον πνεύμονα, όταν μεταδίδεται με σταγονίδια και στο</a:t>
            </a:r>
          </a:p>
          <a:p>
            <a:r>
              <a:rPr lang="el-GR" dirty="0"/>
              <a:t>έντερο, όταν μεταδίδεται με το γάλα.</a:t>
            </a:r>
          </a:p>
        </p:txBody>
      </p:sp>
    </p:spTree>
    <p:extLst>
      <p:ext uri="{BB962C8B-B14F-4D97-AF65-F5344CB8AC3E}">
        <p14:creationId xmlns:p14="http://schemas.microsoft.com/office/powerpoint/2010/main" val="1304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392" y="454857"/>
            <a:ext cx="10297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23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 Η φυματίωση προσβάλλει τόσο τους ενήλικες όσο και τα παιδιά.</a:t>
            </a:r>
          </a:p>
          <a:p>
            <a:r>
              <a:rPr lang="el-GR" dirty="0"/>
              <a:t>α) Πότε βγαίνει θετική η φυματινοαντίδραση Mantoux ; </a:t>
            </a:r>
          </a:p>
          <a:p>
            <a:r>
              <a:rPr lang="el-GR" dirty="0"/>
              <a:t>β) Ποια είναι τα συμπτώματα της πνευμονικής φυματίωσης; </a:t>
            </a:r>
          </a:p>
          <a:p>
            <a:r>
              <a:rPr lang="el-GR" dirty="0"/>
              <a:t>γ) Τα παιδιά που πάσχουν από φυματίωση παρουσιάζουν αιμόπτυση;</a:t>
            </a:r>
          </a:p>
          <a:p>
            <a:r>
              <a:rPr lang="el-GR" dirty="0"/>
              <a:t>δ) Πώς γίνεται η διάγνωση της φυματίωσης στα παιδιά;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392" y="3068961"/>
            <a:ext cx="101531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Η φυματινοαντίδραση Mantoux βγαίνει θετική 4-8 εβδομάδες μετά τη μόλυνση.</a:t>
            </a:r>
          </a:p>
          <a:p>
            <a:endParaRPr lang="el-GR" dirty="0"/>
          </a:p>
          <a:p>
            <a:r>
              <a:rPr lang="el-GR" dirty="0"/>
              <a:t>β)Η πνευμονική φυματίωση ξεκινά με συμπτώματα σχετικά ήπια, κυρίως αν πρόκειται για</a:t>
            </a:r>
          </a:p>
          <a:p>
            <a:r>
              <a:rPr lang="el-GR" dirty="0"/>
              <a:t>παιδιά: κακοδιαθεσία, ανορεξία, βήχα, με μέτριο πυρετό ή πυρετικά δέκατα. Ο βήχας</a:t>
            </a:r>
          </a:p>
          <a:p>
            <a:r>
              <a:rPr lang="el-GR" dirty="0"/>
              <a:t>γίνεται επίμονος και συνοδεύεται από αιμόπτυση.</a:t>
            </a:r>
          </a:p>
          <a:p>
            <a:endParaRPr lang="el-GR" dirty="0"/>
          </a:p>
          <a:p>
            <a:r>
              <a:rPr lang="el-GR" dirty="0"/>
              <a:t>γ)Στα παιδιά η αιμόπτυση είναι σπάνια.</a:t>
            </a:r>
          </a:p>
          <a:p>
            <a:endParaRPr lang="el-GR" dirty="0"/>
          </a:p>
          <a:p>
            <a:r>
              <a:rPr lang="el-GR" dirty="0"/>
              <a:t>δ)Σ’ αυτά, η ανακάλυψη ότι είναι άρρωστα γίνεται μόνο αφού διαγνωστεί η αρρώστια σε</a:t>
            </a:r>
          </a:p>
          <a:p>
            <a:r>
              <a:rPr lang="el-GR" dirty="0"/>
              <a:t>κάποιον ενήλικα του περιβάλλοντός τους.</a:t>
            </a:r>
          </a:p>
        </p:txBody>
      </p:sp>
    </p:spTree>
    <p:extLst>
      <p:ext uri="{BB962C8B-B14F-4D97-AF65-F5344CB8AC3E}">
        <p14:creationId xmlns:p14="http://schemas.microsoft.com/office/powerpoint/2010/main" val="36377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575418"/>
            <a:ext cx="10873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24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 Η φυματίωση είναι ειδική λοίμωξη που οφείλεται στο μυκοβακτηρίδιο της φυματίωσης ή</a:t>
            </a:r>
          </a:p>
          <a:p>
            <a:r>
              <a:rPr lang="el-GR" dirty="0"/>
              <a:t>βάκιλο του </a:t>
            </a:r>
            <a:r>
              <a:rPr lang="el-GR" dirty="0" err="1"/>
              <a:t>Koch</a:t>
            </a:r>
            <a:r>
              <a:rPr lang="el-GR" dirty="0"/>
              <a:t> (</a:t>
            </a:r>
            <a:r>
              <a:rPr lang="el-GR" dirty="0" err="1"/>
              <a:t>Κωχ</a:t>
            </a:r>
            <a:r>
              <a:rPr lang="el-GR" dirty="0"/>
              <a:t>). Η πιο συχνή μορφή της νόσου είναι η πνευμονική φυματίωση.</a:t>
            </a:r>
          </a:p>
          <a:p>
            <a:r>
              <a:rPr lang="el-GR" dirty="0"/>
              <a:t>α) </a:t>
            </a:r>
            <a:r>
              <a:rPr lang="el-GR" dirty="0" smtClean="0"/>
              <a:t>Τι </a:t>
            </a:r>
            <a:r>
              <a:rPr lang="el-GR" dirty="0"/>
              <a:t>είναι το πρωτοπαθές σύμπλεγμα της πνευμονικής φυματίωσης; </a:t>
            </a:r>
          </a:p>
          <a:p>
            <a:r>
              <a:rPr lang="el-GR" i="1" dirty="0"/>
              <a:t>β) Πώς θεραπεύεται το πρωτοπαθές σύμπλεγμα της πνευμονικής φυματίωσης; </a:t>
            </a:r>
          </a:p>
          <a:p>
            <a:r>
              <a:rPr lang="el-GR" dirty="0"/>
              <a:t>γ) Τι γίνεται όταν η άμυνα αποτύχει να αντιμετωπίσει το πρωτοπαθές σύμπλεγμα της</a:t>
            </a:r>
          </a:p>
          <a:p>
            <a:r>
              <a:rPr lang="el-GR" dirty="0"/>
              <a:t>πνευμονικής φυματίωσης ;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408" y="3094878"/>
            <a:ext cx="10009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Η πνευμονική εστία, που παρατηρείται στις ακτινογραφίες, μαζί με τους διογκωμένους</a:t>
            </a:r>
          </a:p>
          <a:p>
            <a:r>
              <a:rPr lang="el-GR" dirty="0"/>
              <a:t>λεμφαδένες στις πύλες των πνευμόνων αποτελούν το πρωτοπαθές σύμπλεγμα της</a:t>
            </a:r>
          </a:p>
          <a:p>
            <a:r>
              <a:rPr lang="el-GR" dirty="0"/>
              <a:t>πνευμονικής φυματίωσης.</a:t>
            </a:r>
          </a:p>
          <a:p>
            <a:r>
              <a:rPr lang="el-GR" i="1" dirty="0"/>
              <a:t>β) Το πρωτοπαθές σύμπλεγμα της πνευμονικής φυματίωσης συχνά θεραπεύεται από </a:t>
            </a:r>
            <a:r>
              <a:rPr lang="el-GR" i="1" dirty="0" smtClean="0"/>
              <a:t>μόνο του </a:t>
            </a:r>
            <a:r>
              <a:rPr lang="el-GR" i="1" dirty="0"/>
              <a:t>και περιορίζεται, κλεισμένο σε «κέλυφος» ασβεστίου.</a:t>
            </a:r>
          </a:p>
          <a:p>
            <a:r>
              <a:rPr lang="el-GR" dirty="0"/>
              <a:t>γ) Αν η άμυνα αποτύχει να αντιμετωπίσει το πρωτοπαθές σύμπλεγμα της πνευμονικής</a:t>
            </a:r>
          </a:p>
          <a:p>
            <a:r>
              <a:rPr lang="el-GR" dirty="0"/>
              <a:t>φυματίωσης γίνεται διασπορά του στον υπόλοιπο πνεύμονα και σε άλλα όργανα .</a:t>
            </a:r>
          </a:p>
        </p:txBody>
      </p:sp>
    </p:spTree>
    <p:extLst>
      <p:ext uri="{BB962C8B-B14F-4D97-AF65-F5344CB8AC3E}">
        <p14:creationId xmlns:p14="http://schemas.microsoft.com/office/powerpoint/2010/main" val="37473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392" y="606145"/>
            <a:ext cx="10657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25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Η φυματίωση μπορεί να εμφανιστεί τόσο στους ενήλικες όσο και στα παιδιά.</a:t>
            </a:r>
          </a:p>
          <a:p>
            <a:r>
              <a:rPr lang="el-GR" dirty="0"/>
              <a:t>α) Πώς ονομάζεται η εγκατάσταση του μυκοβακτηριδίου της φυματίωσης στους</a:t>
            </a:r>
          </a:p>
          <a:p>
            <a:r>
              <a:rPr lang="el-GR" dirty="0"/>
              <a:t>τραχηλικούς λεμφαδένες; </a:t>
            </a:r>
          </a:p>
          <a:p>
            <a:r>
              <a:rPr lang="el-GR" dirty="0"/>
              <a:t>β) Σε ποια άτομα μπορεί να εκδηλωθεί φυματιώδης μηνιγγίτιδα ; </a:t>
            </a:r>
          </a:p>
          <a:p>
            <a:r>
              <a:rPr lang="el-GR" dirty="0"/>
              <a:t>γ) H εγκατάσταση του μυκοβακτηριδίου της φυματίωσης σε άλλα όργανα είναι συχνή; </a:t>
            </a:r>
          </a:p>
          <a:p>
            <a:r>
              <a:rPr lang="el-GR" dirty="0"/>
              <a:t>δ) Σε τι χρονικό διάστημα γίνεται σε σχέση με την αρχική πνευμονική εντόπιση;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392" y="3075410"/>
            <a:ext cx="11233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α)Η εγκατάσταση του μυκοβακτηριδίου της φυματίωσης σε τραχηλικούς λεμφαδένες,</a:t>
            </a:r>
          </a:p>
          <a:p>
            <a:r>
              <a:rPr lang="el-GR" dirty="0"/>
              <a:t>ονομάζεται τραχηλική φυματιώδης λεμφαδενίτιδα.</a:t>
            </a:r>
          </a:p>
          <a:p>
            <a:endParaRPr lang="el-GR" dirty="0"/>
          </a:p>
          <a:p>
            <a:r>
              <a:rPr lang="el-GR" dirty="0"/>
              <a:t>β)Η φυματιώδης μηνιγγίτιδα μπορεί να εκδηλωθεί σε εξασθενημένα άτομα και βρέφη.</a:t>
            </a:r>
          </a:p>
          <a:p>
            <a:endParaRPr lang="el-GR" dirty="0"/>
          </a:p>
          <a:p>
            <a:r>
              <a:rPr lang="el-GR" dirty="0"/>
              <a:t>γ)Η εγκατάσταση μυκοβακτηριδίου της φυματίωσης σε άλλα όργανα (νεφρούς, έντερο)</a:t>
            </a:r>
          </a:p>
          <a:p>
            <a:r>
              <a:rPr lang="el-GR" dirty="0"/>
              <a:t>είναι πολύ σπανιότερη και</a:t>
            </a:r>
          </a:p>
          <a:p>
            <a:endParaRPr lang="el-GR" dirty="0"/>
          </a:p>
          <a:p>
            <a:r>
              <a:rPr lang="el-GR" dirty="0"/>
              <a:t>δ) γίνεται πολλά χρόνια μετά την αρχική πνευμονική εντόπιση.</a:t>
            </a:r>
          </a:p>
        </p:txBody>
      </p:sp>
    </p:spTree>
    <p:extLst>
      <p:ext uri="{BB962C8B-B14F-4D97-AF65-F5344CB8AC3E}">
        <p14:creationId xmlns:p14="http://schemas.microsoft.com/office/powerpoint/2010/main" val="13991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99" y="0"/>
            <a:ext cx="6559941" cy="447328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/>
              <a:t>ΤΡΑΠΕΖΑ ΘΕΜΑΤΩΝ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42" y="695865"/>
            <a:ext cx="11611766" cy="5963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3) Ένας άνδρας 75 ετών, εμφανίζει αρθρίτιδα και προβλήματα από το κυκλοφορικό </a:t>
            </a:r>
            <a:r>
              <a:rPr lang="el-GR" dirty="0" smtClean="0"/>
              <a:t>                σύστημα</a:t>
            </a:r>
            <a:r>
              <a:rPr lang="el-GR" dirty="0"/>
              <a:t>, τα οποία ξεκίνησαν πριν από μία δεκαετία περίπου.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</a:t>
            </a:r>
            <a:r>
              <a:rPr lang="el-GR" dirty="0"/>
              <a:t>) Σε ποια κατηγορία ασθενειών ανήκουν η αρθρίτιδα και τα προβλήματα από το κυκλοφορικό που εμφανίζει ο ηλικιωμένος άνδρας;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</a:t>
            </a:r>
            <a:r>
              <a:rPr lang="el-GR" dirty="0"/>
              <a:t>) Πως προκύπτουν οι ασθένειες της κατηγορίας αυτής; </a:t>
            </a:r>
          </a:p>
          <a:p>
            <a:pPr marL="0" indent="0">
              <a:buNone/>
            </a:pPr>
            <a:r>
              <a:rPr lang="el-GR" dirty="0" smtClean="0"/>
              <a:t>γ</a:t>
            </a:r>
            <a:r>
              <a:rPr lang="el-GR" dirty="0"/>
              <a:t>) Ποιες άλλες ασθένειες ανήκουν στην ίδια κατηγορία;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u="sng" dirty="0" smtClean="0"/>
              <a:t>Απάντηση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/>
              <a:t>α</a:t>
            </a:r>
            <a:r>
              <a:rPr lang="el-GR" dirty="0" smtClean="0"/>
              <a:t>) Η </a:t>
            </a:r>
            <a:r>
              <a:rPr lang="el-GR" dirty="0"/>
              <a:t>αρθρίτιδα και τα προβλήματα από το κυκλοφορικό σύστημα που εμφανίζει ο ηλικιωμένος άνδρας ανήκουν στην κατηγορία των εκφυλιστικών ασθενειών που είναι συνήθως μακροχρόνιες.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</a:t>
            </a:r>
            <a:r>
              <a:rPr lang="el-GR" dirty="0"/>
              <a:t>) Με την αύξηση της ηλικίας μπορεί να μειωθεί ή να χαθεί η φυσική ικανότητα που διαθέτουν τα κύτταρα να διορθώνουν τις βλάβες. Αυτή η ικανότητα ως ένα σημείο καθορίζεται γενετικά, επηρεάζεται όμως και από περιβαλλοντικούς παράγοντες. Το χάσιμο της ικανότητας αυτής -καθώς αυξάνεται η ηλικία ή πρόωρα- οδηγεί σε γήρανση (εκφύλιση) των κυττάρων.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</a:t>
            </a:r>
            <a:r>
              <a:rPr lang="el-GR" dirty="0"/>
              <a:t>) Στην ίδια κατηγορία ανήκουν τα νεοπλάσματα, άλλα συστηματικά νοσήματα όπως οι ορμονικές διαταραχές, διάφορες εκφυλίσεις νευρικού συστήματος, κ.ά. .</a:t>
            </a:r>
          </a:p>
        </p:txBody>
      </p:sp>
    </p:spTree>
    <p:extLst>
      <p:ext uri="{BB962C8B-B14F-4D97-AF65-F5344CB8AC3E}">
        <p14:creationId xmlns:p14="http://schemas.microsoft.com/office/powerpoint/2010/main" val="25819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47" y="905551"/>
            <a:ext cx="1094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26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Στις αλλεργικές παθήσεις του αναπνευστικού συστήματος περιλαμβάνεται και το βρογχικό άσθμα.</a:t>
            </a:r>
          </a:p>
          <a:p>
            <a:r>
              <a:rPr lang="el-GR" dirty="0"/>
              <a:t>α) Τι είναι το βρογχικό άσθμα και πού οφείλεται; </a:t>
            </a:r>
          </a:p>
          <a:p>
            <a:r>
              <a:rPr lang="el-GR" dirty="0"/>
              <a:t>β) Τι εννοούμε όταν λέμε ότι ένας ασθενής είναι σε ασθματική κατάσταση (Status asthmaticus) ;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547" y="2837573"/>
            <a:ext cx="11189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Το βρογχικό άσθμα είναι κρίσεις έντονης ξαφνικής δύσπνοιας, κυρίως κατά την εκπνοή.</a:t>
            </a:r>
          </a:p>
          <a:p>
            <a:r>
              <a:rPr lang="el-GR" dirty="0"/>
              <a:t>Η δύσπνοια αυτή οφείλεται σε απότομο έντονο «στραγγαλισμό» της διαμέτρου των </a:t>
            </a:r>
            <a:r>
              <a:rPr lang="el-GR" dirty="0" smtClean="0"/>
              <a:t>μικρών βρόγχων.</a:t>
            </a:r>
          </a:p>
          <a:p>
            <a:endParaRPr lang="el-GR" dirty="0"/>
          </a:p>
          <a:p>
            <a:r>
              <a:rPr lang="el-GR" dirty="0"/>
              <a:t>β) Όταν η ασθματική δύσπνοια είναι βαριά και παρατείνεται, αντιστεκόμενη </a:t>
            </a:r>
            <a:r>
              <a:rPr lang="el-GR" dirty="0" smtClean="0"/>
              <a:t>στη συνηθισμένη </a:t>
            </a:r>
            <a:r>
              <a:rPr lang="el-GR" dirty="0"/>
              <a:t>θεραπεία, τότε λέμε ότι ο ασθενής είναι σε ασθματική κατάσταση </a:t>
            </a:r>
            <a:r>
              <a:rPr lang="el-GR" dirty="0" smtClean="0"/>
              <a:t>  (Status asthmaticus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775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399" y="681433"/>
            <a:ext cx="108843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27ο</a:t>
            </a:r>
          </a:p>
          <a:p>
            <a:r>
              <a:rPr lang="el-GR" dirty="0"/>
              <a:t>Το βρογχικό άσθμα συναντάται τόσο σε ενήλικες όσο και σε παιδιά.</a:t>
            </a:r>
          </a:p>
          <a:p>
            <a:r>
              <a:rPr lang="el-GR" dirty="0"/>
              <a:t>α)Σε έντονη δύσπνοια τι αίσθημα βιώνει ο ασθενής και πώς επηρεάζεται η λειτουργία της</a:t>
            </a:r>
          </a:p>
          <a:p>
            <a:r>
              <a:rPr lang="el-GR" dirty="0"/>
              <a:t>καρδιάς του; </a:t>
            </a:r>
          </a:p>
          <a:p>
            <a:r>
              <a:rPr lang="el-GR" dirty="0"/>
              <a:t>β)Τι προκαλεί την αντίδραση του βρογχικού άσθματος;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400" y="2780928"/>
            <a:ext cx="10585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Η δύσπνοια στις κρίσεις βρογχικού άσθματος είναι έντονη και ο ασθενής έχει αίσθημα</a:t>
            </a:r>
          </a:p>
          <a:p>
            <a:r>
              <a:rPr lang="el-GR" dirty="0"/>
              <a:t>ασφυξίας και αναπτύσσει ταχυκαρδία (150 σφύξεις/λεπτό).</a:t>
            </a:r>
          </a:p>
          <a:p>
            <a:endParaRPr lang="el-GR" dirty="0"/>
          </a:p>
          <a:p>
            <a:r>
              <a:rPr lang="el-GR" dirty="0"/>
              <a:t>β) Υπεύθυνες για την αντίδραση του βρογχικού άσθματος είναι κάποιες ουσίες του</a:t>
            </a:r>
          </a:p>
          <a:p>
            <a:r>
              <a:rPr lang="el-GR" dirty="0"/>
              <a:t>περιβάλλοντος με τις οποίες έρχεται σε επαφή ο άνθρωπος με αλλεργική προδιάθεση.</a:t>
            </a:r>
          </a:p>
          <a:p>
            <a:r>
              <a:rPr lang="el-GR" dirty="0"/>
              <a:t>Τέτοιες ουσίες μπορεί να είναι γύρη λουλουδιών, σκόνη, μύκητες, προϊόντα από το τριχωτό</a:t>
            </a:r>
          </a:p>
          <a:p>
            <a:r>
              <a:rPr lang="el-GR" dirty="0"/>
              <a:t>μέρος πουλιών και ζώων, κάποιες τροφές, χρώματα κ.ά. Στους ανθρώπους με αλλεργική</a:t>
            </a:r>
          </a:p>
          <a:p>
            <a:r>
              <a:rPr lang="el-GR" dirty="0"/>
              <a:t>προδιάθεση εκκρίνεται σε μεγάλες ποσότητες μία ουσία, η </a:t>
            </a:r>
            <a:r>
              <a:rPr lang="el-GR" dirty="0" err="1"/>
              <a:t>ισταμίνη</a:t>
            </a:r>
            <a:r>
              <a:rPr lang="el-GR" dirty="0"/>
              <a:t>, η οποία προκαλεί</a:t>
            </a:r>
          </a:p>
          <a:p>
            <a:r>
              <a:rPr lang="el-GR" dirty="0"/>
              <a:t>στους βρόγχους τις δράσεις του βρογχικού άσθματος.</a:t>
            </a:r>
          </a:p>
        </p:txBody>
      </p:sp>
    </p:spTree>
    <p:extLst>
      <p:ext uri="{BB962C8B-B14F-4D97-AF65-F5344CB8AC3E}">
        <p14:creationId xmlns:p14="http://schemas.microsoft.com/office/powerpoint/2010/main" val="4062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76" y="548680"/>
            <a:ext cx="10585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28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Η αλλεργική ρινίτιδα παρουσιάζει κοινά στοιχεία με τη φλεγμονώδη εικόνα της ρινίτιδας.</a:t>
            </a:r>
          </a:p>
          <a:p>
            <a:r>
              <a:rPr lang="el-GR" dirty="0"/>
              <a:t>α) Ποια είναι τα συμπτώματα με τα οποία εκδηλώνεται η αλλεργική ρινίτιδα; </a:t>
            </a:r>
          </a:p>
          <a:p>
            <a:r>
              <a:rPr lang="el-GR" dirty="0"/>
              <a:t>β) Από τι εξαρτάται η βαρύτητα της εκδήλωσης στην αλλεργική ρινίτιδα ; </a:t>
            </a:r>
          </a:p>
          <a:p>
            <a:r>
              <a:rPr lang="el-GR" dirty="0"/>
              <a:t>γ) Ποια είναι η χρονική διάρκεια των συμπτωμάτων της αλλεργικής ρινίτιδας ;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376" y="3084323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Η αλλεργική ρινίτιδα αρχίζει με ξαφνικό φτάρνισμα, η μύτη τρέχει και τα μάτια</a:t>
            </a:r>
          </a:p>
          <a:p>
            <a:r>
              <a:rPr lang="el-GR" dirty="0"/>
              <a:t>κοκκινίζουν, δακρύζουν και έχουν φαγούρα. Όταν ο άρρωστος τα τρίβει, τα συμπτώματα</a:t>
            </a:r>
          </a:p>
          <a:p>
            <a:r>
              <a:rPr lang="el-GR" dirty="0"/>
              <a:t>χειροτερεύουν. Φαγούρα μπορεί να υπάρχει και στο δέρμα, ενώ αισθάνεται συνήθως</a:t>
            </a:r>
          </a:p>
          <a:p>
            <a:r>
              <a:rPr lang="el-GR" dirty="0"/>
              <a:t>ξηρότητα στο λαιμό και καμιά φορά νοιώθει δυσκολία στην αναπνοή.</a:t>
            </a:r>
          </a:p>
          <a:p>
            <a:endParaRPr lang="el-GR" dirty="0"/>
          </a:p>
          <a:p>
            <a:r>
              <a:rPr lang="el-GR" dirty="0"/>
              <a:t>β) Όσο μεγαλύτερη είναι η ποσότητα της ουσίας με την οποία έρχεται σε επαφή και η</a:t>
            </a:r>
          </a:p>
          <a:p>
            <a:r>
              <a:rPr lang="el-GR" dirty="0"/>
              <a:t>διάρκεια της επαφής, τόσο εντονότερα τα συμπτώματα .</a:t>
            </a:r>
          </a:p>
          <a:p>
            <a:endParaRPr lang="el-GR" dirty="0"/>
          </a:p>
          <a:p>
            <a:r>
              <a:rPr lang="el-GR" dirty="0"/>
              <a:t>γ) Τα συμπτώματα κρατούν 15-30 λεπτά .</a:t>
            </a:r>
          </a:p>
        </p:txBody>
      </p:sp>
    </p:spTree>
    <p:extLst>
      <p:ext uri="{BB962C8B-B14F-4D97-AF65-F5344CB8AC3E}">
        <p14:creationId xmlns:p14="http://schemas.microsoft.com/office/powerpoint/2010/main" val="3569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68" y="890186"/>
            <a:ext cx="11665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29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α) Μετά την υποχώρηση μιας κρίσης αλλεργικής ρινίτιδας μπορούμε να προβλέψουμε το</a:t>
            </a:r>
          </a:p>
          <a:p>
            <a:r>
              <a:rPr lang="el-GR" dirty="0"/>
              <a:t>χρόνο που θα επανέλθει μία νέα κρίση; </a:t>
            </a:r>
          </a:p>
          <a:p>
            <a:r>
              <a:rPr lang="el-GR" dirty="0"/>
              <a:t>β) Ποια ποσότητα της ουσίας που προκαλεί την αλλεργία είναι ικανή να εμφανίσει την</a:t>
            </a:r>
          </a:p>
          <a:p>
            <a:r>
              <a:rPr lang="el-GR" dirty="0"/>
              <a:t>αλλεργική ρινίτιδα;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368" y="3295536"/>
            <a:ext cx="10513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Η κρίση αλλεργικής ρινίτιδας υποχωρεί για κάποιο διάστημα, χωρίς να είναι σταθερός ή</a:t>
            </a:r>
          </a:p>
          <a:p>
            <a:r>
              <a:rPr lang="el-GR" dirty="0"/>
              <a:t>γνωστός ο χρόνος που θα κάνει για να επανέλθει.</a:t>
            </a:r>
          </a:p>
          <a:p>
            <a:r>
              <a:rPr lang="el-GR" dirty="0"/>
              <a:t>β) Πολύ μικρές ποσότητες της ουσίας που προκαλεί την αλλεργία μπορεί να αιωρούνται</a:t>
            </a:r>
          </a:p>
          <a:p>
            <a:r>
              <a:rPr lang="el-GR" dirty="0"/>
              <a:t>στον αέρα και είναι ικανές να δημιουργήσουν κρίση.</a:t>
            </a:r>
          </a:p>
        </p:txBody>
      </p:sp>
    </p:spTree>
    <p:extLst>
      <p:ext uri="{BB962C8B-B14F-4D97-AF65-F5344CB8AC3E}">
        <p14:creationId xmlns:p14="http://schemas.microsoft.com/office/powerpoint/2010/main" val="27439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45" y="817357"/>
            <a:ext cx="11017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30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Στις χρόνιες παθήσεις του αναπνευστικού συστήματος ανήκει και ο καρκίνος του πνεύμονα.</a:t>
            </a:r>
          </a:p>
          <a:p>
            <a:r>
              <a:rPr lang="el-GR" dirty="0"/>
              <a:t>α) Ποιο είναι το πιο συνηθισμένο νεόπλασμα του πνεύμονα; </a:t>
            </a:r>
          </a:p>
          <a:p>
            <a:r>
              <a:rPr lang="el-GR" dirty="0"/>
              <a:t>β) Από ποια κύτταρα προέρχεται το νεόπλασμα αυτό ; </a:t>
            </a:r>
          </a:p>
          <a:p>
            <a:r>
              <a:rPr lang="el-GR" dirty="0"/>
              <a:t>γ) Σε ποια ηλικία εμφανίζεται συνήθως;  </a:t>
            </a:r>
          </a:p>
          <a:p>
            <a:r>
              <a:rPr lang="el-GR" dirty="0"/>
              <a:t>Σε ποια περίπτωση μπορεί να εμφανιστεί και νωρίτερα;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145" y="3616758"/>
            <a:ext cx="112557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Το πιο συνηθισμένο νεόπλασμα του πνεύμονα είναι ο βρογχογενής καρκίνος.</a:t>
            </a:r>
          </a:p>
          <a:p>
            <a:endParaRPr lang="el-GR" dirty="0"/>
          </a:p>
          <a:p>
            <a:r>
              <a:rPr lang="el-GR" dirty="0"/>
              <a:t>β) Ο βρογχογενής καρκίνος προέρχεται από κύτταρα του πλακώδους επιθηλίου των</a:t>
            </a:r>
          </a:p>
          <a:p>
            <a:r>
              <a:rPr lang="el-GR" dirty="0"/>
              <a:t>βρόγχων.</a:t>
            </a:r>
          </a:p>
          <a:p>
            <a:endParaRPr lang="el-GR" dirty="0"/>
          </a:p>
          <a:p>
            <a:r>
              <a:rPr lang="el-GR" dirty="0"/>
              <a:t>γ) Ο βρογχογενής καρκίνος του πνεύμονα συνήθως εμφανίζεται στην ηλικία </a:t>
            </a:r>
            <a:r>
              <a:rPr lang="el-GR" dirty="0" smtClean="0"/>
              <a:t>45-60 ετών</a:t>
            </a:r>
            <a:r>
              <a:rPr lang="el-GR" dirty="0"/>
              <a:t>.</a:t>
            </a:r>
          </a:p>
          <a:p>
            <a:r>
              <a:rPr lang="el-GR" dirty="0"/>
              <a:t>Μπορεί να εκδηλωθεί και νωρίτερα σε καπνιστές που άρχισαν το κάπνισμα σε </a:t>
            </a:r>
            <a:r>
              <a:rPr lang="el-GR" dirty="0" smtClean="0"/>
              <a:t>νεαρή ηλικία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5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492" y="84081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31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Ποια είναι τα συμπτώματα με τα οποία εκδηλώνεται ο καρκίνος του πνεύμονα;</a:t>
            </a:r>
          </a:p>
        </p:txBody>
      </p:sp>
      <p:sp>
        <p:nvSpPr>
          <p:cNvPr id="3" name="Rectangle 2"/>
          <p:cNvSpPr/>
          <p:nvPr/>
        </p:nvSpPr>
        <p:spPr>
          <a:xfrm>
            <a:off x="722492" y="2056859"/>
            <a:ext cx="100091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Πρώιμο σύμπτωμα είναι ο βήχας. Είναι αρχικά ξερός, συχνός, μικρής διάρκειας. </a:t>
            </a:r>
          </a:p>
          <a:p>
            <a:r>
              <a:rPr lang="el-GR" dirty="0"/>
              <a:t>Αργότερα εξελίσσεται σε παραγωγικό, με πυκνόρρευστα πτύελα. </a:t>
            </a:r>
          </a:p>
          <a:p>
            <a:r>
              <a:rPr lang="el-GR" dirty="0"/>
              <a:t>Τα πτύελα συχνά είναι πυώδη, επειδή στη συνέχεια αναπτύσσεται λοίμωξη στην περιοχή του νεοπλάσματος. </a:t>
            </a:r>
          </a:p>
          <a:p>
            <a:r>
              <a:rPr lang="el-GR" dirty="0"/>
              <a:t>Ακολουθεί αιμόπτυση, δύσπνοια, ανορεξία, καταβολή δυνάμεων, απώλεια σωματικού βάρους και, σε προχωρημένες καταστάσεις, θωρακικός πόνος. Όλες όμως οι παραπάνω εκδηλώσεις, εκτός από τον βήχα, παρατηρούνται σε προχωρημένο καρκίνο. </a:t>
            </a:r>
          </a:p>
          <a:p>
            <a:r>
              <a:rPr lang="el-GR" dirty="0"/>
              <a:t>Για μεγάλο διάστημα ο βήχας είναι το μοναδικό του σύμπτωμα</a:t>
            </a:r>
          </a:p>
        </p:txBody>
      </p:sp>
    </p:spTree>
    <p:extLst>
      <p:ext uri="{BB962C8B-B14F-4D97-AF65-F5344CB8AC3E}">
        <p14:creationId xmlns:p14="http://schemas.microsoft.com/office/powerpoint/2010/main" val="40994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400" y="764704"/>
            <a:ext cx="10009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32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Στα αγγειακά προβλήματα στον πνεύμονα περιλαμβάνεται και η πνευμονική εμβολή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α) Πότε έχουμε πνευμονική εμβολή ; </a:t>
            </a:r>
          </a:p>
          <a:p>
            <a:r>
              <a:rPr lang="el-GR" dirty="0"/>
              <a:t>β) Πότε μιλάμε για πνευμονικό </a:t>
            </a:r>
            <a:r>
              <a:rPr lang="el-GR" dirty="0" err="1"/>
              <a:t>έμφρακτο</a:t>
            </a:r>
            <a:r>
              <a:rPr lang="el-GR" dirty="0"/>
              <a:t> ;</a:t>
            </a: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695400" y="3091200"/>
            <a:ext cx="9865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Πνευμονική εμβολή έχουμε όταν θρόμβος, που σχηματίστηκε σε κάποιο αγγείο ή στον</a:t>
            </a:r>
          </a:p>
          <a:p>
            <a:r>
              <a:rPr lang="el-GR" dirty="0"/>
              <a:t>δεξιό κόλπο της καρδιάς, παρασύρεται με την κυκλοφορία και σφηνώνεται στην</a:t>
            </a:r>
          </a:p>
          <a:p>
            <a:r>
              <a:rPr lang="el-GR" dirty="0"/>
              <a:t>πνευμονική αρτηρία ή στους κύριους κλάδους της, προκαλώντας απόφραξη.</a:t>
            </a:r>
          </a:p>
          <a:p>
            <a:endParaRPr lang="el-GR" dirty="0"/>
          </a:p>
          <a:p>
            <a:r>
              <a:rPr lang="el-GR" dirty="0"/>
              <a:t>β) Μιλάμε για πνευμονικό </a:t>
            </a:r>
            <a:r>
              <a:rPr lang="el-GR" dirty="0" err="1"/>
              <a:t>έμφρακτο</a:t>
            </a:r>
            <a:r>
              <a:rPr lang="el-GR" dirty="0"/>
              <a:t> όταν το τμήμα του πνεύμονα που έπαιρνε αίμα από</a:t>
            </a:r>
          </a:p>
          <a:p>
            <a:r>
              <a:rPr lang="el-GR" dirty="0"/>
              <a:t>τον κλάδο που έφραξε, νεκρώνεται.</a:t>
            </a:r>
          </a:p>
        </p:txBody>
      </p:sp>
    </p:spTree>
    <p:extLst>
      <p:ext uri="{BB962C8B-B14F-4D97-AF65-F5344CB8AC3E}">
        <p14:creationId xmlns:p14="http://schemas.microsoft.com/office/powerpoint/2010/main" val="9569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377" y="548680"/>
            <a:ext cx="8663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33ο</a:t>
            </a:r>
          </a:p>
          <a:p>
            <a:r>
              <a:rPr lang="el-GR" dirty="0"/>
              <a:t>α) Ποια άτομα κινδυνεύουν περισσότερο από πνευμονική εμβολή</a:t>
            </a:r>
            <a:r>
              <a:rPr lang="el-GR" dirty="0" smtClean="0"/>
              <a:t>;</a:t>
            </a:r>
          </a:p>
          <a:p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β) Πώς εκδηλώνεται η εμβολή της πνευμονικής αρτηρίας;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732" y="2642654"/>
            <a:ext cx="10945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Η θρόμβωση συχνά γίνεται στις φλέβες των κάτω άκρων σε ανθρώπους που έχουν</a:t>
            </a:r>
          </a:p>
          <a:p>
            <a:r>
              <a:rPr lang="el-GR" dirty="0"/>
              <a:t>κιρσούς ή είναι παχύσαρκοι ή κατά τη διάρκεια μιας εγκυμοσύνης. Κίνδυνο επίσης έχουν</a:t>
            </a:r>
          </a:p>
          <a:p>
            <a:r>
              <a:rPr lang="el-GR" dirty="0"/>
              <a:t>άτομα που είναι ακινητοποιημένα στο κρεβάτι, οπότε υπάρχει στάση του αίματος στα κάτω</a:t>
            </a:r>
          </a:p>
          <a:p>
            <a:r>
              <a:rPr lang="el-GR" dirty="0"/>
              <a:t>άκρα. Άνθρωποι με διαταραχές της πηκτικότητας του αίματος, που εμφανίζονται μετά από</a:t>
            </a:r>
          </a:p>
          <a:p>
            <a:r>
              <a:rPr lang="el-GR" dirty="0"/>
              <a:t>χειρουργικές επεμβάσεις, κακώσεις ή λήψη φαρμάκων και ορμονών μπορεί να σχηματίζουν</a:t>
            </a:r>
          </a:p>
          <a:p>
            <a:r>
              <a:rPr lang="el-GR" dirty="0"/>
              <a:t>θρόμβο.</a:t>
            </a:r>
          </a:p>
          <a:p>
            <a:r>
              <a:rPr lang="el-GR" dirty="0"/>
              <a:t>β) Σε εμβολή της πνευμονικής αρτηρίας εκδηλώνεται πλευριτικός πόνος, δύσπνοια και</a:t>
            </a:r>
          </a:p>
          <a:p>
            <a:r>
              <a:rPr lang="el-GR" dirty="0"/>
              <a:t>μερικές φορές αιμόπτυση. Ο άρρωστος εμφανίζει μελάνιασμα, πυρετό και στην ακρόαση</a:t>
            </a:r>
          </a:p>
          <a:p>
            <a:r>
              <a:rPr lang="el-GR" dirty="0"/>
              <a:t>διαπιστώνεται ελάττωση του αναπνευστικού ψιθυρίσματος.</a:t>
            </a:r>
          </a:p>
        </p:txBody>
      </p:sp>
    </p:spTree>
    <p:extLst>
      <p:ext uri="{BB962C8B-B14F-4D97-AF65-F5344CB8AC3E}">
        <p14:creationId xmlns:p14="http://schemas.microsoft.com/office/powerpoint/2010/main" val="24076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260648"/>
            <a:ext cx="9601200" cy="576064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ΤΡΑΠΕΖΑ ΘΕΜΑΤΩΝ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3" y="836712"/>
            <a:ext cx="11855053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4)«Οδηγίες</a:t>
            </a:r>
            <a:r>
              <a:rPr lang="el-GR" dirty="0"/>
              <a:t>» που κληρονομήθηκαν από τους γονείς λανθασμένες ή «μεταφράστηκαν» λανθασμένα κατά την εμβρυϊκή ζωή, μπορεί να προκαλέσουν κακή κατασκευή ή ελαττωματική λειτουργία κυττάρων. α) Που περιέχονται και που βρίσκονται οι «οδηγίες» αυτές; </a:t>
            </a:r>
            <a:r>
              <a:rPr lang="el-GR" dirty="0" smtClean="0"/>
              <a:t>β)Πως </a:t>
            </a:r>
            <a:r>
              <a:rPr lang="el-GR" dirty="0"/>
              <a:t>ονομάζονται οι ασθένειες που οφείλονται στις λανθασμένες οδηγίες</a:t>
            </a:r>
            <a:r>
              <a:rPr lang="el-GR" dirty="0" smtClean="0"/>
              <a:t>;</a:t>
            </a:r>
          </a:p>
          <a:p>
            <a:pPr marL="0" indent="0">
              <a:buNone/>
            </a:pPr>
            <a:r>
              <a:rPr lang="el-GR" b="1" u="sng" dirty="0" smtClean="0"/>
              <a:t>Απάντηση</a:t>
            </a:r>
            <a:r>
              <a:rPr lang="el-GR" dirty="0" smtClean="0"/>
              <a:t> α</a:t>
            </a:r>
            <a:r>
              <a:rPr lang="el-GR" dirty="0"/>
              <a:t>) Μπορεί να υπάρχει κακή κατασκευή ή ελαττωματική λειτουργία κυττάρων, επειδή κληρονομήθηκαν από τους γονείς λανθασμένες «οδηγίες» ή «μεταφράστηκαν» λανθασμένα κατά την εμβρυϊκή ζωή. Οι «οδηγίες» που περιέχονται στον πυρήνα των κυττάρων είναι τα γονίδια και βρίσκονται πάνω σε τμήματα του DNA, που λέγονται χρωμοσώματα.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</a:t>
            </a:r>
            <a:r>
              <a:rPr lang="el-GR" dirty="0"/>
              <a:t>) Οι αρρώστιες που οφείλονται σε λάθη γονιδίων ή χρωμοσωμάτων είναι αυτές που ονομάζουμε κληρονομικές και όσοι τις έχουν γεννιούνται με αυτές</a:t>
            </a:r>
            <a:r>
              <a:rPr lang="el-GR" dirty="0" smtClean="0"/>
              <a:t>..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5)Όταν </a:t>
            </a:r>
            <a:r>
              <a:rPr lang="el-GR" dirty="0"/>
              <a:t>οι ίδιοι οι αμυντικοί μηχανισμοί, δεν λειτουργούν καλά, δημιουργούν διάφορες αρρώστιες. Πως είναι γνωστές οι παθήσεις αυτές</a:t>
            </a:r>
            <a:r>
              <a:rPr lang="el-GR" dirty="0" smtClean="0"/>
              <a:t>;</a:t>
            </a:r>
          </a:p>
          <a:p>
            <a:pPr marL="0" indent="0">
              <a:buNone/>
            </a:pPr>
            <a:r>
              <a:rPr lang="el-GR" b="1" u="sng" dirty="0" smtClean="0"/>
              <a:t>Απάντηση</a:t>
            </a:r>
            <a:r>
              <a:rPr lang="el-GR" dirty="0" smtClean="0"/>
              <a:t> 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dirty="0"/>
              <a:t>Όταν οι ίδιοι οι αμυντικοί μηχανισμοί δεν λειτουργούν καλά, δημιουργούν τις αρρώστιες που είναι γνωστές ως </a:t>
            </a:r>
            <a:r>
              <a:rPr lang="el-GR" dirty="0" err="1"/>
              <a:t>αυτοάνοσες</a:t>
            </a:r>
            <a:r>
              <a:rPr lang="el-GR" dirty="0"/>
              <a:t> και ως αλλεργικές παθήσεις</a:t>
            </a:r>
          </a:p>
        </p:txBody>
      </p:sp>
    </p:spTree>
    <p:extLst>
      <p:ext uri="{BB962C8B-B14F-4D97-AF65-F5344CB8AC3E}">
        <p14:creationId xmlns:p14="http://schemas.microsoft.com/office/powerpoint/2010/main" val="13768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0"/>
            <a:ext cx="9601200" cy="548680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dirty="0" smtClean="0"/>
              <a:t>                 ΤΡΑΠΕΖΑ ΘΕΜΑΤΩΝ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620688"/>
            <a:ext cx="11665296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6) </a:t>
            </a:r>
            <a:r>
              <a:rPr lang="el-GR" dirty="0"/>
              <a:t>Η αρρώστια προκύπτει, όταν οι αμυντικοί μηχανισμοί του σώματος δεν μπορούν να προσαρμοστούν ή να αντιδράσουν ικανοποιητικά σε βλαπτικές επιδράσεις. Περιγράψτε τα επίπεδα στα οποία το αμυντικό σύστημα δίνει τη μάχη εναντίον των βλαπτικών παραγόντων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b="1" u="sng" dirty="0" smtClean="0"/>
              <a:t>Απάντηση </a:t>
            </a:r>
            <a:r>
              <a:rPr lang="el-GR" dirty="0"/>
              <a:t>Η «μάχη» εναντίον των βλαπτικών παραγόντων αρχίζει στο επίπεδο του κυττάρου. Στη συνέχεια, αλλοιώνεται η ανατομία ή η λειτουργία του ιστού στον οποίο ανήκουν τα άρρωστα κύτταρα. Έτσι, διαταράσσεται η συνεργασία και η σύνδεση του ιστού αυτού με άλλους, που συνυφαίνουν κάποιο όργανο. Τέλος, η βλάβη επεκτείνεται σε ολόκληρο το όργανο και αργότερα επηρεάζει το σύστημα στο οποίο ανήκει το άρρωστο όργανο.</a:t>
            </a:r>
            <a:endParaRPr lang="el-GR" b="1" u="sng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7) </a:t>
            </a:r>
            <a:r>
              <a:rPr lang="el-GR" dirty="0"/>
              <a:t>Οποιαδήποτε ανωμαλία που συμβαίνει σε ένα σύστημα, επηρεάζει ταυτόχρονα και άλλα συστήματα του οργανισμού. Να εξηγήσετε γιατί συμβαίνει </a:t>
            </a:r>
            <a:r>
              <a:rPr lang="el-GR" dirty="0" smtClean="0"/>
              <a:t>αυτό</a:t>
            </a:r>
          </a:p>
          <a:p>
            <a:pPr marL="0" indent="0">
              <a:buNone/>
            </a:pPr>
            <a:r>
              <a:rPr lang="el-GR" b="1" u="sng" dirty="0" smtClean="0"/>
              <a:t>Απάντηση </a:t>
            </a:r>
            <a:r>
              <a:rPr lang="el-GR" dirty="0" smtClean="0"/>
              <a:t> </a:t>
            </a:r>
            <a:r>
              <a:rPr lang="el-GR" dirty="0"/>
              <a:t>Επειδή ο οργανισμός είναι ένα αρμονικό σύνολο, οποιαδήποτε ανωμαλία συμβαίνει σε κάποιο ιστό, όργανο ή σύστημα επηρεάζει ταυτόχρονα και άλλα συστήματα που αντιδρούν προσπαθώντας να προσαρμοστούν στη νέα κατάσταση ή να βοηθήσουν στη «διόρθωση» της βλάβης.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32065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0"/>
            <a:ext cx="9601200" cy="6926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ΤΡΑΠΕΖΑ ΘΕΜΑΤΩΝ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80728"/>
            <a:ext cx="11665296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8)Παθολογία </a:t>
            </a:r>
            <a:r>
              <a:rPr lang="el-GR" dirty="0"/>
              <a:t>είναι ο λόγος για το πάθος, δηλαδή την αρρώστια. Να αναφέρετε τι περιλαμβάνει η συζήτηση για κάθε αρρώστια. </a:t>
            </a:r>
            <a:endParaRPr lang="el-GR" dirty="0" smtClean="0"/>
          </a:p>
          <a:p>
            <a:pPr marL="0" indent="0">
              <a:buNone/>
            </a:pPr>
            <a:r>
              <a:rPr lang="el-GR" b="1" u="sng" dirty="0"/>
              <a:t>Απάντηση</a:t>
            </a:r>
            <a:r>
              <a:rPr lang="el-GR" dirty="0"/>
              <a:t> Η συζήτηση για κάθε αρρώστια περιλαμβάνει το ποιος είναι ο μηχανισμός και οι παράγοντες που συντελούν στην εμφάνιση της, ποιες είναι οι εκδηλώσεις της, η εξέλιξή της και η αντιμετώπισή της.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9) </a:t>
            </a:r>
            <a:r>
              <a:rPr lang="el-GR" dirty="0"/>
              <a:t>Ο Παγκόσμιος Οργανισμός Υγείας δίνει τον δικό του ορισμό για την Υγεία. α) Να ορίσετε την έννοια της Υγείας σύμφωνα με τον Παγκόσμιο Οργανισμό Υγείας. </a:t>
            </a:r>
            <a:r>
              <a:rPr lang="el-GR" dirty="0" smtClean="0"/>
              <a:t>β</a:t>
            </a:r>
            <a:r>
              <a:rPr lang="el-GR" dirty="0"/>
              <a:t>) Στην πράξη ποιοι άνθρωποι θεωρούνται υγιείς ; </a:t>
            </a:r>
            <a:endParaRPr lang="el-GR" dirty="0" smtClean="0"/>
          </a:p>
          <a:p>
            <a:pPr marL="0" indent="0">
              <a:buNone/>
            </a:pPr>
            <a:r>
              <a:rPr lang="el-GR" b="1" u="sng" dirty="0" smtClean="0"/>
              <a:t>Απάντηση </a:t>
            </a:r>
          </a:p>
          <a:p>
            <a:pPr marL="0" indent="0">
              <a:buNone/>
            </a:pPr>
            <a:r>
              <a:rPr lang="el-GR" dirty="0"/>
              <a:t>α) Σύμφωνα με τον Παγκόσμιο Οργανισμό Υγείας (Π.Ο.Υ.): «Υγεία είναι η κατάσταση της τέλειας φυσικής, πνευματικής και κοινωνικής ευεξίας και όχι απλώς η απουσία κάποιας αρρώστιας</a:t>
            </a:r>
            <a:r>
              <a:rPr lang="el-GR" dirty="0" smtClean="0"/>
              <a:t>».</a:t>
            </a:r>
          </a:p>
          <a:p>
            <a:pPr marL="0" indent="0">
              <a:buNone/>
            </a:pPr>
            <a:r>
              <a:rPr lang="el-GR" dirty="0" smtClean="0"/>
              <a:t>β</a:t>
            </a:r>
            <a:r>
              <a:rPr lang="el-GR" dirty="0"/>
              <a:t>) Στην πράξη, θεωρούμε υγιείς τους ανθρώπους που δεν έχουν κάποια φανερή διαταραχή και ο οργανισμός τους διατηρεί την ικανότητα προσαρμογής και αντίδρασης στις επιδράσεις του περιβάλλοντος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4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33" y="861801"/>
            <a:ext cx="6876255" cy="3505200"/>
          </a:xfrm>
        </p:spPr>
        <p:txBody>
          <a:bodyPr/>
          <a:lstStyle/>
          <a:p>
            <a:pPr algn="ctr"/>
            <a:r>
              <a:rPr lang="el-GR" b="1" dirty="0" smtClean="0"/>
              <a:t>Αναπνευστικό σύστημα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9745509" y="6043215"/>
            <a:ext cx="2247055" cy="502568"/>
          </a:xfrm>
        </p:spPr>
        <p:txBody>
          <a:bodyPr>
            <a:normAutofit fontScale="55000" lnSpcReduction="20000"/>
          </a:bodyPr>
          <a:lstStyle/>
          <a:p>
            <a:r>
              <a:rPr lang="el-GR" b="1" dirty="0" smtClean="0">
                <a:solidFill>
                  <a:schemeClr val="tx1">
                    <a:lumMod val="50000"/>
                  </a:schemeClr>
                </a:solidFill>
              </a:rPr>
              <a:t>Δημητρα Τσίγκα</a:t>
            </a:r>
          </a:p>
          <a:p>
            <a:r>
              <a:rPr lang="el-GR" b="1" dirty="0" smtClean="0">
                <a:solidFill>
                  <a:schemeClr val="tx1">
                    <a:lumMod val="50000"/>
                  </a:schemeClr>
                </a:solidFill>
              </a:rPr>
              <a:t>Ιατρος πε87.01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188" y="996668"/>
            <a:ext cx="4256411" cy="3791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34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0"/>
            <a:ext cx="8229600" cy="40466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Ερωτήσεις τράπεζας θεμάτων</a:t>
            </a:r>
            <a:endParaRPr lang="el-GR" b="1" dirty="0"/>
          </a:p>
        </p:txBody>
      </p:sp>
      <p:sp>
        <p:nvSpPr>
          <p:cNvPr id="4" name="Rectangle 3"/>
          <p:cNvSpPr/>
          <p:nvPr/>
        </p:nvSpPr>
        <p:spPr>
          <a:xfrm>
            <a:off x="191344" y="476673"/>
            <a:ext cx="11809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1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Κατά τη σπιρομέτρηση γίνονται διάφορες μετρήσεις μεταξύ των οποίων και η μέτρηση της</a:t>
            </a:r>
          </a:p>
          <a:p>
            <a:r>
              <a:rPr lang="el-GR" dirty="0"/>
              <a:t>ζωτικής χωρητικότητας.</a:t>
            </a:r>
          </a:p>
          <a:p>
            <a:r>
              <a:rPr lang="el-GR" dirty="0"/>
              <a:t>α) Τι είναι η ζωτική χωρητικότητα;)</a:t>
            </a:r>
          </a:p>
          <a:p>
            <a:r>
              <a:rPr lang="el-GR" dirty="0"/>
              <a:t>β) Πότε εμφανίζεται μειωμένη στις μετρήσεις;</a:t>
            </a:r>
          </a:p>
          <a:p>
            <a:endParaRPr lang="el-GR" dirty="0"/>
          </a:p>
          <a:p>
            <a:r>
              <a:rPr lang="el-GR" dirty="0"/>
              <a:t>Απάντηση</a:t>
            </a:r>
          </a:p>
          <a:p>
            <a:r>
              <a:rPr lang="el-GR" dirty="0"/>
              <a:t>α) Η ζωτική χωρητικότητα (Ζ. X.), είναι το μεγαλύτερο ποσό αέρα που είναι δυνατό να βγει</a:t>
            </a:r>
          </a:p>
          <a:p>
            <a:r>
              <a:rPr lang="el-GR" dirty="0"/>
              <a:t>με τη μεγαλύτερη εκπνοή που μπορεί να κάνει ο εξεταζόμενος.</a:t>
            </a:r>
          </a:p>
          <a:p>
            <a:r>
              <a:rPr lang="el-GR" dirty="0"/>
              <a:t>β) Η ζωτική χωρητικότητα είναι μειωμένη σε πνευμονικές παθήσεις.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/>
              <a:t>Θέμα 2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Επιπλέον κατά τη σπιρομέτρηση γίνεται και η μέτρηση του αναπνεόμενου όγκου. </a:t>
            </a:r>
            <a:r>
              <a:rPr lang="el-GR" dirty="0" smtClean="0"/>
              <a:t>                                                                   Ποιος</a:t>
            </a:r>
            <a:r>
              <a:rPr lang="el-GR" dirty="0"/>
              <a:t> </a:t>
            </a:r>
            <a:r>
              <a:rPr lang="el-GR" dirty="0" smtClean="0"/>
              <a:t>όγκος </a:t>
            </a:r>
            <a:r>
              <a:rPr lang="el-GR" dirty="0"/>
              <a:t>αέρα χαρακτηρίζεται ως αναπνεόμενος;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197" y="4952543"/>
            <a:ext cx="1087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dirty="0"/>
              <a:t>Απάντηση</a:t>
            </a:r>
          </a:p>
          <a:p>
            <a:r>
              <a:rPr lang="el-GR" b="1" dirty="0"/>
              <a:t>Αναπνεόμενος όγκος είναι ο όγκος του αέρα που μπαίνει σε κάθε εισπνοή και αυτού που</a:t>
            </a:r>
          </a:p>
          <a:p>
            <a:r>
              <a:rPr lang="el-GR" b="1" dirty="0"/>
              <a:t>βγαίνει με την εισπνοή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789" y="332657"/>
            <a:ext cx="118550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Θέμα 3</a:t>
            </a:r>
            <a:r>
              <a:rPr lang="el-GR" baseline="30000" dirty="0"/>
              <a:t>ο</a:t>
            </a:r>
            <a:endParaRPr lang="el-GR" dirty="0"/>
          </a:p>
          <a:p>
            <a:r>
              <a:rPr lang="el-GR" dirty="0"/>
              <a:t>Η δερματική αντίδραση Mantoux γίνεται με την ενδοδερμική έγχυση φυματίνης.</a:t>
            </a:r>
          </a:p>
          <a:p>
            <a:r>
              <a:rPr lang="el-GR" dirty="0"/>
              <a:t>α) Ποια κλινικά σημεία στο σημείο του δέρματος όπου έγινε η ενδοδερμική έγχυση</a:t>
            </a:r>
          </a:p>
          <a:p>
            <a:r>
              <a:rPr lang="el-GR" dirty="0"/>
              <a:t>φυματίνης, σημαίνουν ότι ο εξεταζόμενος έχει έρθει σε επαφή με τον βάκιλο της</a:t>
            </a:r>
          </a:p>
          <a:p>
            <a:r>
              <a:rPr lang="el-GR" dirty="0"/>
              <a:t>φυματίωσης; </a:t>
            </a:r>
          </a:p>
          <a:p>
            <a:r>
              <a:rPr lang="el-GR" dirty="0"/>
              <a:t>β) Θετική δερμοαντίδραση Mantoux σημαίνει απαραίτητα ότι ο εξεταζόμενος έχει ενεργό</a:t>
            </a:r>
          </a:p>
          <a:p>
            <a:r>
              <a:rPr lang="el-GR" dirty="0"/>
              <a:t>φυματίωση; </a:t>
            </a:r>
          </a:p>
          <a:p>
            <a:r>
              <a:rPr lang="el-GR" dirty="0"/>
              <a:t>γ) Γιατί η φυματίνη που χρησιμοποιείται στην ενδοδερμική έγχυση δεν μεταδίδει την</a:t>
            </a:r>
          </a:p>
          <a:p>
            <a:r>
              <a:rPr lang="el-GR" dirty="0"/>
              <a:t>ασθένεια;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788" y="3284984"/>
            <a:ext cx="11693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Απάντηση</a:t>
            </a:r>
          </a:p>
          <a:p>
            <a:r>
              <a:rPr lang="el-GR" dirty="0"/>
              <a:t>α) Αν </a:t>
            </a:r>
            <a:r>
              <a:rPr lang="el-GR" b="1" dirty="0"/>
              <a:t>κοκκινίσει και φουσκώσει το σημείο του δέρματος </a:t>
            </a:r>
            <a:r>
              <a:rPr lang="el-GR" dirty="0"/>
              <a:t>όπου έγινε η ενδοδερμική έγχυση</a:t>
            </a:r>
          </a:p>
          <a:p>
            <a:r>
              <a:rPr lang="el-GR" dirty="0"/>
              <a:t>φυματίνης, σημαίνει ότι ο εξεταζόμενος έχει έρθει σε επαφή με τον βάκιλο της</a:t>
            </a:r>
          </a:p>
          <a:p>
            <a:r>
              <a:rPr lang="el-GR" dirty="0"/>
              <a:t>φυματίωσης.</a:t>
            </a:r>
          </a:p>
          <a:p>
            <a:r>
              <a:rPr lang="el-GR" dirty="0"/>
              <a:t>β) Η θετική δερμοαντίδραση Mantoux </a:t>
            </a:r>
            <a:r>
              <a:rPr lang="el-GR" b="1" dirty="0"/>
              <a:t>δε σημαίνει ότι ο εξεταζόμενος έχει ενεργό</a:t>
            </a:r>
            <a:r>
              <a:rPr lang="en-US" b="1" dirty="0"/>
              <a:t> </a:t>
            </a:r>
            <a:r>
              <a:rPr lang="el-GR" b="1" dirty="0"/>
              <a:t>φυματίωση,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εκτός αν υπάρχουν και άλλα κλινικά και εργαστηριακά ευρήματα.</a:t>
            </a:r>
          </a:p>
          <a:p>
            <a:r>
              <a:rPr lang="el-GR" dirty="0"/>
              <a:t>γ) Η φυματίνη είναι προϊόν καλλιέργειας του βακίλου της φυματίωσης, </a:t>
            </a:r>
            <a:r>
              <a:rPr lang="el-GR" b="1" dirty="0"/>
              <a:t>χωρίς όμως να</a:t>
            </a:r>
          </a:p>
          <a:p>
            <a:r>
              <a:rPr lang="el-GR" b="1" dirty="0"/>
              <a:t>περιέχει τον ίδιο τον βάκιλο γι’ αυτό δε μεταδίδει την αρρώστια.</a:t>
            </a:r>
          </a:p>
        </p:txBody>
      </p:sp>
    </p:spTree>
    <p:extLst>
      <p:ext uri="{BB962C8B-B14F-4D97-AF65-F5344CB8AC3E}">
        <p14:creationId xmlns:p14="http://schemas.microsoft.com/office/powerpoint/2010/main" val="29994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4541</Words>
  <Application>Microsoft Office PowerPoint</Application>
  <PresentationFormat>Widescreen</PresentationFormat>
  <Paragraphs>457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Gothic</vt:lpstr>
      <vt:lpstr>Wingdings 3</vt:lpstr>
      <vt:lpstr>Ion</vt:lpstr>
      <vt:lpstr>PowerPoint Presentation</vt:lpstr>
      <vt:lpstr>ΤΡΑΠΕΖΑ ΘΕΜΑΤΩΝ</vt:lpstr>
      <vt:lpstr>ΤΡΑΠΕΖΑ ΘΕΜΑΤΩΝ</vt:lpstr>
      <vt:lpstr>ΤΡΑΠΕΖΑ ΘΕΜΑΤΩΝ</vt:lpstr>
      <vt:lpstr>                  ΤΡΑΠΕΖΑ ΘΕΜΑΤΩΝ</vt:lpstr>
      <vt:lpstr>                    ΤΡΑΠΕΖΑ ΘΕΜΑΤΩΝ</vt:lpstr>
      <vt:lpstr>Αναπνευστικό σύστημα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 zotos</dc:creator>
  <cp:lastModifiedBy>aris zotos</cp:lastModifiedBy>
  <cp:revision>6</cp:revision>
  <dcterms:created xsi:type="dcterms:W3CDTF">2025-10-31T07:10:37Z</dcterms:created>
  <dcterms:modified xsi:type="dcterms:W3CDTF">2025-10-31T08:00:42Z</dcterms:modified>
</cp:coreProperties>
</file>